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Arimo" panose="020B0604020202020204" charset="0"/>
      <p:regular r:id="rId41"/>
    </p:embeddedFont>
    <p:embeddedFont>
      <p:font typeface="Now" panose="020B0604020202020204" charset="-70"/>
      <p:regular r:id="rId42"/>
    </p:embeddedFont>
    <p:embeddedFont>
      <p:font typeface="Now Bold" panose="020B0604020202020204" charset="-70"/>
      <p:regular r:id="rId43"/>
    </p:embeddedFont>
    <p:embeddedFont>
      <p:font typeface="Now Heavy" panose="020B0604020202020204" charset="-70"/>
      <p:regular r:id="rId44"/>
    </p:embeddedFont>
    <p:embeddedFont>
      <p:font typeface="Raleway Bold" panose="020B0604020202020204" charset="-70"/>
      <p:regular r:id="rId45"/>
    </p:embeddedFont>
    <p:embeddedFont>
      <p:font typeface="Raleway Heavy"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1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7oKjW1OIjuw" TargetMode="External"/><Relationship Id="rId2" Type="http://schemas.openxmlformats.org/officeDocument/2006/relationships/hyperlink" Target="https://www.tip.edu.lv/media/files/Izglitojamie_ar_uzvedibas_traucejumiem.pdf" TargetMode="External"/><Relationship Id="rId1" Type="http://schemas.openxmlformats.org/officeDocument/2006/relationships/slideLayout" Target="../slideLayouts/slideLayout7.xml"/><Relationship Id="rId5" Type="http://schemas.openxmlformats.org/officeDocument/2006/relationships/hyperlink" Target="https://www.uzvediba.lv" TargetMode="External"/><Relationship Id="rId4" Type="http://schemas.openxmlformats.org/officeDocument/2006/relationships/hyperlink" Target="https://www.youtube.com/watch?v=FCWPaFN_jf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5553087" y="5167312"/>
            <a:ext cx="7181826"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834798" y="625955"/>
            <a:ext cx="3271717" cy="1349352"/>
          </a:xfrm>
          <a:custGeom>
            <a:avLst/>
            <a:gdLst/>
            <a:ahLst/>
            <a:cxnLst/>
            <a:rect l="l" t="t" r="r" b="b"/>
            <a:pathLst>
              <a:path w="3271717" h="1349352">
                <a:moveTo>
                  <a:pt x="0" y="0"/>
                </a:moveTo>
                <a:lnTo>
                  <a:pt x="3271717" y="0"/>
                </a:lnTo>
                <a:lnTo>
                  <a:pt x="3271717" y="1349352"/>
                </a:lnTo>
                <a:lnTo>
                  <a:pt x="0" y="1349352"/>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2645181" y="2739785"/>
            <a:ext cx="13785988" cy="2034524"/>
          </a:xfrm>
          <a:prstGeom prst="rect">
            <a:avLst/>
          </a:prstGeom>
        </p:spPr>
        <p:txBody>
          <a:bodyPr lIns="0" tIns="0" rIns="0" bIns="0" rtlCol="0" anchor="t">
            <a:spAutoFit/>
          </a:bodyPr>
          <a:lstStyle/>
          <a:p>
            <a:pPr algn="ctr">
              <a:lnSpc>
                <a:spcPts val="5460"/>
              </a:lnSpc>
            </a:pPr>
            <a:r>
              <a:rPr lang="en-US" sz="3900" b="1">
                <a:solidFill>
                  <a:srgbClr val="1D1D1F"/>
                </a:solidFill>
                <a:latin typeface="Raleway Bold"/>
                <a:ea typeface="Raleway Bold"/>
                <a:cs typeface="Raleway Bold"/>
                <a:sym typeface="Raleway Bold"/>
              </a:rPr>
              <a:t>LABBŪTĪBAS VEICINĀŠANAI IZGLĪTĪBAS</a:t>
            </a:r>
          </a:p>
          <a:p>
            <a:pPr algn="ctr">
              <a:lnSpc>
                <a:spcPts val="5460"/>
              </a:lnSpc>
            </a:pPr>
            <a:r>
              <a:rPr lang="en-US" sz="3900" b="1">
                <a:solidFill>
                  <a:srgbClr val="1D1D1F"/>
                </a:solidFill>
                <a:latin typeface="Raleway Bold"/>
                <a:ea typeface="Raleway Bold"/>
                <a:cs typeface="Raleway Bold"/>
                <a:sym typeface="Raleway Bold"/>
              </a:rPr>
              <a:t>procesā vardarbības risku novēršanā un mazināšanā</a:t>
            </a:r>
          </a:p>
        </p:txBody>
      </p:sp>
      <p:sp>
        <p:nvSpPr>
          <p:cNvPr id="5" name="TextBox 5"/>
          <p:cNvSpPr txBox="1"/>
          <p:nvPr/>
        </p:nvSpPr>
        <p:spPr>
          <a:xfrm>
            <a:off x="5260604" y="5576888"/>
            <a:ext cx="7474309" cy="815340"/>
          </a:xfrm>
          <a:prstGeom prst="rect">
            <a:avLst/>
          </a:prstGeom>
        </p:spPr>
        <p:txBody>
          <a:bodyPr lIns="0" tIns="0" rIns="0" bIns="0" rtlCol="0" anchor="t">
            <a:spAutoFit/>
          </a:bodyPr>
          <a:lstStyle/>
          <a:p>
            <a:pPr algn="ctr">
              <a:lnSpc>
                <a:spcPts val="3359"/>
              </a:lnSpc>
            </a:pPr>
            <a:r>
              <a:rPr lang="en-US" sz="2400" spc="480">
                <a:solidFill>
                  <a:srgbClr val="1D1D1F"/>
                </a:solidFill>
                <a:latin typeface="Now"/>
                <a:ea typeface="Now"/>
                <a:cs typeface="Now"/>
                <a:sym typeface="Now"/>
              </a:rPr>
              <a:t>UZVEDĪBAS GRŪTĪBAS SKOLAS VECUMA BĒRNIEM</a:t>
            </a:r>
          </a:p>
        </p:txBody>
      </p:sp>
      <p:sp>
        <p:nvSpPr>
          <p:cNvPr id="6" name="TextBox 6"/>
          <p:cNvSpPr txBox="1"/>
          <p:nvPr/>
        </p:nvSpPr>
        <p:spPr>
          <a:xfrm>
            <a:off x="10432889" y="7616732"/>
            <a:ext cx="6587877" cy="1076325"/>
          </a:xfrm>
          <a:prstGeom prst="rect">
            <a:avLst/>
          </a:prstGeom>
        </p:spPr>
        <p:txBody>
          <a:bodyPr lIns="0" tIns="0" rIns="0" bIns="0" rtlCol="0" anchor="t">
            <a:spAutoFit/>
          </a:bodyPr>
          <a:lstStyle/>
          <a:p>
            <a:pPr algn="ctr">
              <a:lnSpc>
                <a:spcPts val="2879"/>
              </a:lnSpc>
              <a:spcBef>
                <a:spcPct val="0"/>
              </a:spcBef>
            </a:pPr>
            <a:r>
              <a:rPr lang="en-US" sz="2400">
                <a:solidFill>
                  <a:srgbClr val="1D1D1F"/>
                </a:solidFill>
                <a:latin typeface="Now"/>
                <a:ea typeface="Now"/>
                <a:cs typeface="Now"/>
                <a:sym typeface="Now"/>
              </a:rPr>
              <a:t>Dialektiski biheiviorālās terapijas speciālists,</a:t>
            </a:r>
          </a:p>
          <a:p>
            <a:pPr algn="ctr">
              <a:lnSpc>
                <a:spcPts val="2879"/>
              </a:lnSpc>
              <a:spcBef>
                <a:spcPct val="0"/>
              </a:spcBef>
            </a:pPr>
            <a:r>
              <a:rPr lang="en-US" sz="2400">
                <a:solidFill>
                  <a:srgbClr val="1D1D1F"/>
                </a:solidFill>
                <a:latin typeface="Now"/>
                <a:ea typeface="Now"/>
                <a:cs typeface="Now"/>
                <a:sym typeface="Now"/>
              </a:rPr>
              <a:t>Mg.psych. Klīniskais psihologs, </a:t>
            </a:r>
          </a:p>
          <a:p>
            <a:pPr algn="ctr">
              <a:lnSpc>
                <a:spcPts val="2879"/>
              </a:lnSpc>
              <a:spcBef>
                <a:spcPct val="0"/>
              </a:spcBef>
            </a:pPr>
            <a:r>
              <a:rPr lang="en-US" sz="2400">
                <a:solidFill>
                  <a:srgbClr val="1D1D1F"/>
                </a:solidFill>
                <a:latin typeface="Now"/>
                <a:ea typeface="Now"/>
                <a:cs typeface="Now"/>
                <a:sym typeface="Now"/>
              </a:rPr>
              <a:t>PRC Tukuma filiāles vadītāja Diāna Gema </a:t>
            </a:r>
          </a:p>
        </p:txBody>
      </p:sp>
      <p:sp>
        <p:nvSpPr>
          <p:cNvPr id="7" name="TextBox 7"/>
          <p:cNvSpPr txBox="1"/>
          <p:nvPr/>
        </p:nvSpPr>
        <p:spPr>
          <a:xfrm>
            <a:off x="7271985" y="9239250"/>
            <a:ext cx="3744030" cy="428625"/>
          </a:xfrm>
          <a:prstGeom prst="rect">
            <a:avLst/>
          </a:prstGeom>
        </p:spPr>
        <p:txBody>
          <a:bodyPr lIns="0" tIns="0" rIns="0" bIns="0" rtlCol="0" anchor="t">
            <a:spAutoFit/>
          </a:bodyPr>
          <a:lstStyle/>
          <a:p>
            <a:pPr algn="l">
              <a:lnSpc>
                <a:spcPts val="3240"/>
              </a:lnSpc>
            </a:pPr>
            <a:r>
              <a:rPr lang="en-US" sz="2700" spc="25">
                <a:solidFill>
                  <a:srgbClr val="000000"/>
                </a:solidFill>
                <a:latin typeface="Arimo"/>
                <a:ea typeface="Arimo"/>
                <a:cs typeface="Arimo"/>
                <a:sym typeface="Arimo"/>
              </a:rPr>
              <a:t>Rīga,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153400" y="1322099"/>
            <a:ext cx="9105900" cy="3804773"/>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29776" b="-29776"/>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t="-778" b="-778"/>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t="-8705" b="-8705"/>
            </a:stretch>
          </a:blipFill>
        </p:spPr>
        <p:txBody>
          <a:bodyPr/>
          <a:lstStyle/>
          <a:p>
            <a:endParaRPr lang="en-GB"/>
          </a:p>
        </p:txBody>
      </p:sp>
      <p:sp>
        <p:nvSpPr>
          <p:cNvPr id="5" name="TextBox 5"/>
          <p:cNvSpPr txBox="1"/>
          <p:nvPr/>
        </p:nvSpPr>
        <p:spPr>
          <a:xfrm>
            <a:off x="1028700" y="1236374"/>
            <a:ext cx="6945241" cy="1235074"/>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KLĪNISKI NOZĪMĪGI UZVEDĪBAS TRAUCĒJUMI</a:t>
            </a:r>
          </a:p>
        </p:txBody>
      </p:sp>
      <p:sp>
        <p:nvSpPr>
          <p:cNvPr id="6" name="TextBox 6"/>
          <p:cNvSpPr txBox="1"/>
          <p:nvPr/>
        </p:nvSpPr>
        <p:spPr>
          <a:xfrm>
            <a:off x="1028700" y="2904672"/>
            <a:ext cx="6387627" cy="15821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Raksturojums: </a:t>
            </a:r>
            <a:r>
              <a:rPr lang="en-US" sz="2100">
                <a:solidFill>
                  <a:srgbClr val="606060"/>
                </a:solidFill>
                <a:latin typeface="Now"/>
                <a:ea typeface="Now"/>
                <a:cs typeface="Now"/>
                <a:sym typeface="Now"/>
              </a:rPr>
              <a:t>raksturo agresīva vai antisociāla uzvedība, piemēram, iebiedēšana, zagšana, vandālisms un nopietni noteikumu vai sociālo normu pārkāpumi.</a:t>
            </a:r>
          </a:p>
        </p:txBody>
      </p:sp>
      <p:sp>
        <p:nvSpPr>
          <p:cNvPr id="7" name="Freeform 7"/>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028700" y="4915399"/>
            <a:ext cx="6387627" cy="19821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Komorbiditāte:  </a:t>
            </a:r>
            <a:r>
              <a:rPr lang="en-US" sz="2100">
                <a:solidFill>
                  <a:srgbClr val="606060"/>
                </a:solidFill>
                <a:latin typeface="Now"/>
                <a:ea typeface="Now"/>
                <a:cs typeface="Now"/>
                <a:sym typeface="Now"/>
              </a:rPr>
              <a:t>bieži rodas vienlaikus ar vielu lietošanas traucējumiem, UDHS, trauksmi, depresiju un mācīšanās grūtībām. Pusaudžiemi  nereti manāmas piesaistes problēmas vai traumatiska pieredze.</a:t>
            </a:r>
          </a:p>
        </p:txBody>
      </p:sp>
      <p:sp>
        <p:nvSpPr>
          <p:cNvPr id="9" name="TextBox 9"/>
          <p:cNvSpPr txBox="1"/>
          <p:nvPr/>
        </p:nvSpPr>
        <p:spPr>
          <a:xfrm>
            <a:off x="1028700" y="7378036"/>
            <a:ext cx="6676048" cy="1586865"/>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Kāpēc tas ir svarīgi: </a:t>
            </a:r>
            <a:r>
              <a:rPr lang="en-US" sz="2100">
                <a:solidFill>
                  <a:srgbClr val="606060"/>
                </a:solidFill>
                <a:latin typeface="Now"/>
                <a:ea typeface="Now"/>
                <a:cs typeface="Now"/>
                <a:sym typeface="Now"/>
              </a:rPr>
              <a:t>Agrīna iejaukšanās šajā gadījumā ir ļoti svarīga, lai novērstu to eskalāciju par smagāku noziedzīgu uzvedību vai pieaugušo antisociālas personības traucējumiem</a:t>
            </a:r>
            <a:r>
              <a:rPr lang="en-US" sz="2100" b="1">
                <a:solidFill>
                  <a:srgbClr val="606060"/>
                </a:solidFill>
                <a:latin typeface="Now Bold"/>
                <a:ea typeface="Now Bold"/>
                <a:cs typeface="Now Bold"/>
                <a:sym typeface="Now Bold"/>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153400" y="1322099"/>
            <a:ext cx="9105900" cy="3804773"/>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29801" b="-29801"/>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t="-763" b="-763"/>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l="-35143" r="-35143"/>
            </a:stretch>
          </a:blipFill>
        </p:spPr>
        <p:txBody>
          <a:bodyPr/>
          <a:lstStyle/>
          <a:p>
            <a:endParaRPr lang="en-GB"/>
          </a:p>
        </p:txBody>
      </p:sp>
      <p:sp>
        <p:nvSpPr>
          <p:cNvPr id="5" name="TextBox 5"/>
          <p:cNvSpPr txBox="1"/>
          <p:nvPr/>
        </p:nvSpPr>
        <p:spPr>
          <a:xfrm>
            <a:off x="1028700" y="1236374"/>
            <a:ext cx="6945241" cy="615949"/>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TRAUKSMES TRAUCĒJUMI</a:t>
            </a:r>
          </a:p>
        </p:txBody>
      </p:sp>
      <p:sp>
        <p:nvSpPr>
          <p:cNvPr id="6" name="TextBox 6"/>
          <p:cNvSpPr txBox="1"/>
          <p:nvPr/>
        </p:nvSpPr>
        <p:spPr>
          <a:xfrm>
            <a:off x="1028700" y="2385514"/>
            <a:ext cx="6387627" cy="23822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Raksturojums: </a:t>
            </a:r>
            <a:r>
              <a:rPr lang="en-US" sz="2100">
                <a:solidFill>
                  <a:srgbClr val="606060"/>
                </a:solidFill>
                <a:latin typeface="Now"/>
                <a:ea typeface="Now"/>
                <a:cs typeface="Now"/>
                <a:sym typeface="Now"/>
              </a:rPr>
              <a:t> Pusaudžu trauksmes traucējumi ietver ģeneralizētu trauksmi (GAD), sociālo trauksmi un panikas traucējumus, kas var izraisīt izvairīšanās uzvedību, pārmērīgu satraukumu un fiziskus simptomus, piemēram, nemieru un koncentrēšanās grūtības.</a:t>
            </a:r>
          </a:p>
        </p:txBody>
      </p:sp>
      <p:sp>
        <p:nvSpPr>
          <p:cNvPr id="7" name="Freeform 7"/>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028700" y="5086350"/>
            <a:ext cx="6387627" cy="11820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Komorbiditāte:  </a:t>
            </a:r>
            <a:r>
              <a:rPr lang="en-US" sz="2100">
                <a:solidFill>
                  <a:srgbClr val="606060"/>
                </a:solidFill>
                <a:latin typeface="Now"/>
                <a:ea typeface="Now"/>
                <a:cs typeface="Now"/>
                <a:sym typeface="Now"/>
              </a:rPr>
              <a:t>Trauksmes traucējumi ir bieži sastopami pusaudžiem ar uzvedības problēmām, tostarp tiem, kuriem ir iepriekš minētās grūtības.</a:t>
            </a:r>
          </a:p>
        </p:txBody>
      </p:sp>
      <p:sp>
        <p:nvSpPr>
          <p:cNvPr id="9" name="TextBox 9"/>
          <p:cNvSpPr txBox="1"/>
          <p:nvPr/>
        </p:nvSpPr>
        <p:spPr>
          <a:xfrm>
            <a:off x="1028700" y="6801803"/>
            <a:ext cx="6676048" cy="19821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Kāpēc tas ir svarīgi: </a:t>
            </a:r>
            <a:r>
              <a:rPr lang="en-US" sz="2100">
                <a:solidFill>
                  <a:srgbClr val="606060"/>
                </a:solidFill>
                <a:latin typeface="Now"/>
                <a:ea typeface="Now"/>
                <a:cs typeface="Now"/>
                <a:sym typeface="Now"/>
              </a:rPr>
              <a:t>trauksme var palielināt uzvedības problēmas, izraisot izvairīšanos, aizkaitināmību un grūtības koncentrēties, apgrūtinot pusaudža iesaistīšanos sociālās un izglītības  aktivitātēs.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153400" y="1322099"/>
            <a:ext cx="9105900" cy="3804773"/>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29801" b="-29801"/>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t="-763" b="-763"/>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t="-16043" b="-16043"/>
            </a:stretch>
          </a:blipFill>
        </p:spPr>
        <p:txBody>
          <a:bodyPr/>
          <a:lstStyle/>
          <a:p>
            <a:endParaRPr lang="en-GB"/>
          </a:p>
        </p:txBody>
      </p:sp>
      <p:sp>
        <p:nvSpPr>
          <p:cNvPr id="5" name="TextBox 5"/>
          <p:cNvSpPr txBox="1"/>
          <p:nvPr/>
        </p:nvSpPr>
        <p:spPr>
          <a:xfrm>
            <a:off x="1028700" y="1236374"/>
            <a:ext cx="6945241" cy="615949"/>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DEPRESIJA</a:t>
            </a:r>
          </a:p>
        </p:txBody>
      </p:sp>
      <p:sp>
        <p:nvSpPr>
          <p:cNvPr id="6" name="TextBox 6"/>
          <p:cNvSpPr txBox="1"/>
          <p:nvPr/>
        </p:nvSpPr>
        <p:spPr>
          <a:xfrm>
            <a:off x="1028700" y="2385514"/>
            <a:ext cx="6387627" cy="23822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Raksturojums: </a:t>
            </a:r>
            <a:r>
              <a:rPr lang="en-US" sz="2100">
                <a:solidFill>
                  <a:srgbClr val="606060"/>
                </a:solidFill>
                <a:latin typeface="Now"/>
                <a:ea typeface="Now"/>
                <a:cs typeface="Now"/>
                <a:sym typeface="Now"/>
              </a:rPr>
              <a:t> Depresija pusaudžiem bieži izpaužas kā aizkaitināmība, garastāvokļa svārstības, intereses trūkums par aktivitātēm, bezcerības sajūta un atraušanās no sociālās mijiedarbības.</a:t>
            </a:r>
          </a:p>
          <a:p>
            <a:pPr algn="just">
              <a:lnSpc>
                <a:spcPts val="3150"/>
              </a:lnSpc>
            </a:pPr>
            <a:endParaRPr lang="en-US" sz="2100">
              <a:solidFill>
                <a:srgbClr val="606060"/>
              </a:solidFill>
              <a:latin typeface="Now"/>
              <a:ea typeface="Now"/>
              <a:cs typeface="Now"/>
              <a:sym typeface="Now"/>
            </a:endParaRPr>
          </a:p>
        </p:txBody>
      </p:sp>
      <p:sp>
        <p:nvSpPr>
          <p:cNvPr id="7" name="Freeform 7"/>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028700" y="4836385"/>
            <a:ext cx="6387627" cy="19821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Komorbiditāte: </a:t>
            </a:r>
            <a:r>
              <a:rPr lang="en-US" sz="2100">
                <a:solidFill>
                  <a:srgbClr val="606060"/>
                </a:solidFill>
                <a:latin typeface="Now"/>
                <a:ea typeface="Now"/>
                <a:cs typeface="Now"/>
                <a:sym typeface="Now"/>
              </a:rPr>
              <a:t>Depresija bieži rodas kopā ar iepriekš minētajiem traucējumiem. Pusaudžiem ar depresiju var būt arī zems pašvērtējums un grūtības regulēt emocijas, kas var veicināt uzvedības uzliesmojumus.</a:t>
            </a:r>
          </a:p>
        </p:txBody>
      </p:sp>
      <p:sp>
        <p:nvSpPr>
          <p:cNvPr id="9" name="TextBox 9"/>
          <p:cNvSpPr txBox="1"/>
          <p:nvPr/>
        </p:nvSpPr>
        <p:spPr>
          <a:xfrm>
            <a:off x="1028700" y="7276147"/>
            <a:ext cx="6676048" cy="11820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Kāpēc tas ir svarīgi: </a:t>
            </a:r>
            <a:r>
              <a:rPr lang="en-US" sz="2100">
                <a:solidFill>
                  <a:srgbClr val="606060"/>
                </a:solidFill>
                <a:latin typeface="Now"/>
                <a:ea typeface="Now"/>
                <a:cs typeface="Now"/>
                <a:sym typeface="Now"/>
              </a:rPr>
              <a:t>Depresija var saasināt  uzvedības problēmas, izraisot smagākas emocionālas un sociālas problēmas.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268768" y="1258789"/>
            <a:ext cx="9105900" cy="3739016"/>
          </a:xfrm>
          <a:custGeom>
            <a:avLst/>
            <a:gdLst/>
            <a:ahLst/>
            <a:cxnLst/>
            <a:rect l="l" t="t" r="r" b="b"/>
            <a:pathLst>
              <a:path w="9105900" h="3739016">
                <a:moveTo>
                  <a:pt x="0" y="0"/>
                </a:moveTo>
                <a:lnTo>
                  <a:pt x="9105900" y="0"/>
                </a:lnTo>
                <a:lnTo>
                  <a:pt x="9105900" y="3739016"/>
                </a:lnTo>
                <a:lnTo>
                  <a:pt x="0" y="3739016"/>
                </a:lnTo>
                <a:lnTo>
                  <a:pt x="0" y="0"/>
                </a:lnTo>
                <a:close/>
              </a:path>
            </a:pathLst>
          </a:custGeom>
          <a:blipFill>
            <a:blip r:embed="rId2"/>
            <a:stretch>
              <a:fillRect l="-2066" r="-2066" b="-69066"/>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l="-2777" r="-2777"/>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l="-35170" r="-35170"/>
            </a:stretch>
          </a:blipFill>
        </p:spPr>
        <p:txBody>
          <a:bodyPr/>
          <a:lstStyle/>
          <a:p>
            <a:endParaRPr lang="en-GB"/>
          </a:p>
        </p:txBody>
      </p:sp>
      <p:sp>
        <p:nvSpPr>
          <p:cNvPr id="5" name="TextBox 5"/>
          <p:cNvSpPr txBox="1"/>
          <p:nvPr/>
        </p:nvSpPr>
        <p:spPr>
          <a:xfrm>
            <a:off x="1028700" y="942975"/>
            <a:ext cx="6945241" cy="1235074"/>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MĀCĪŠANĀS  TRAUCĒJUMI UN GRŪTĪBAS</a:t>
            </a:r>
          </a:p>
        </p:txBody>
      </p:sp>
      <p:sp>
        <p:nvSpPr>
          <p:cNvPr id="6" name="TextBox 6"/>
          <p:cNvSpPr txBox="1"/>
          <p:nvPr/>
        </p:nvSpPr>
        <p:spPr>
          <a:xfrm>
            <a:off x="1028700" y="2385514"/>
            <a:ext cx="6387627" cy="23822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Raksturojums: </a:t>
            </a:r>
            <a:r>
              <a:rPr lang="en-US" sz="2100">
                <a:solidFill>
                  <a:srgbClr val="606060"/>
                </a:solidFill>
                <a:latin typeface="Now"/>
                <a:ea typeface="Now"/>
                <a:cs typeface="Now"/>
                <a:sym typeface="Now"/>
              </a:rPr>
              <a:t>mācīšanās traucējumi (piemēram, disleksija, diskalkulija vai disgrāfija) ietekmē pusaudža spēju apstrādāt informāciju, apgrūtinot viņu panākumus akadēmiskajā vidē. Tomēr arī vielas neapgūšana laikā spēj ietekmēt pusaudža funkcionēšanu.</a:t>
            </a:r>
          </a:p>
        </p:txBody>
      </p:sp>
      <p:sp>
        <p:nvSpPr>
          <p:cNvPr id="7" name="Freeform 7"/>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028700" y="5030856"/>
            <a:ext cx="6387627" cy="19821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Komorbiditāte:</a:t>
            </a:r>
            <a:r>
              <a:rPr lang="en-US" sz="2100">
                <a:solidFill>
                  <a:srgbClr val="606060"/>
                </a:solidFill>
                <a:latin typeface="Now"/>
                <a:ea typeface="Now"/>
                <a:cs typeface="Now"/>
                <a:sym typeface="Now"/>
              </a:rPr>
              <a:t> Mācīšanās traucējumi bieži rodas vienlaikus ar UDHS,  trauksmi un depresiju. Neapmierinātība ar akadēmiskām grūtībām var izraisīt uzvedības uzliesmojumus,  vai norobežošanos.</a:t>
            </a:r>
          </a:p>
        </p:txBody>
      </p:sp>
      <p:sp>
        <p:nvSpPr>
          <p:cNvPr id="9" name="TextBox 9"/>
          <p:cNvSpPr txBox="1"/>
          <p:nvPr/>
        </p:nvSpPr>
        <p:spPr>
          <a:xfrm>
            <a:off x="1028700" y="7276147"/>
            <a:ext cx="6676048" cy="15821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Kāpēc tas ir svarīgi: </a:t>
            </a:r>
            <a:r>
              <a:rPr lang="en-US" sz="2100">
                <a:solidFill>
                  <a:srgbClr val="606060"/>
                </a:solidFill>
                <a:latin typeface="Now"/>
                <a:ea typeface="Now"/>
                <a:cs typeface="Now"/>
                <a:sym typeface="Now"/>
              </a:rPr>
              <a:t>Mācīšanās grūtības var veicināt neveiksmes sajūtu, zemu pašvērtējumu un vilšanos, kas savukārt var izpausties kā uzvedības problēmas.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153400" y="1322099"/>
            <a:ext cx="9105900" cy="3804773"/>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29825" b="-29825"/>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t="-778" b="-778"/>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l="-35170" r="-35170"/>
            </a:stretch>
          </a:blipFill>
        </p:spPr>
        <p:txBody>
          <a:bodyPr/>
          <a:lstStyle/>
          <a:p>
            <a:endParaRPr lang="en-GB"/>
          </a:p>
        </p:txBody>
      </p:sp>
      <p:sp>
        <p:nvSpPr>
          <p:cNvPr id="5" name="TextBox 5"/>
          <p:cNvSpPr txBox="1"/>
          <p:nvPr/>
        </p:nvSpPr>
        <p:spPr>
          <a:xfrm>
            <a:off x="1028700" y="942975"/>
            <a:ext cx="6945241" cy="1235074"/>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AR TRAUMU SAISTĪTI TRAUCĒJUMI</a:t>
            </a:r>
          </a:p>
        </p:txBody>
      </p:sp>
      <p:sp>
        <p:nvSpPr>
          <p:cNvPr id="6" name="TextBox 6"/>
          <p:cNvSpPr txBox="1"/>
          <p:nvPr/>
        </p:nvSpPr>
        <p:spPr>
          <a:xfrm>
            <a:off x="1028700" y="2539338"/>
            <a:ext cx="6945241" cy="23822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Raksturojums: </a:t>
            </a:r>
            <a:r>
              <a:rPr lang="en-US" sz="2100">
                <a:solidFill>
                  <a:srgbClr val="606060"/>
                </a:solidFill>
                <a:latin typeface="Now"/>
                <a:ea typeface="Now"/>
                <a:cs typeface="Now"/>
                <a:sym typeface="Now"/>
              </a:rPr>
              <a:t>Pusaudžiem, kuri ir pieredzējuši ievērojamu traumu (piemēram, fizisku, emocionālu vai seksuālu vardarbību), var attīstīties pēctraumatiskā stresa traucējumi (PTSS), kas var izraisīt uzplaiksnījumus, paaugstinātu modrību, garastāvokļa svārstības un grūtības veidot attiecības.</a:t>
            </a:r>
          </a:p>
        </p:txBody>
      </p:sp>
      <p:sp>
        <p:nvSpPr>
          <p:cNvPr id="7" name="Freeform 7"/>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028700" y="5283491"/>
            <a:ext cx="6945241" cy="15821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Komorbiditāte:</a:t>
            </a:r>
            <a:r>
              <a:rPr lang="en-US" sz="2100">
                <a:solidFill>
                  <a:srgbClr val="606060"/>
                </a:solidFill>
                <a:latin typeface="Now"/>
                <a:ea typeface="Now"/>
                <a:cs typeface="Now"/>
                <a:sym typeface="Now"/>
              </a:rPr>
              <a:t> PTSS vai ar traumām saistīti traucējumi bieži rodas vienlaikus ar depresiju, trauksmi, uzvedības traucējumiem un opozīcionāri izaicinošu uzvedību.</a:t>
            </a:r>
          </a:p>
        </p:txBody>
      </p:sp>
      <p:sp>
        <p:nvSpPr>
          <p:cNvPr id="9" name="TextBox 9"/>
          <p:cNvSpPr txBox="1"/>
          <p:nvPr/>
        </p:nvSpPr>
        <p:spPr>
          <a:xfrm>
            <a:off x="1028700" y="7276147"/>
            <a:ext cx="6676048" cy="19821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Kāpēc tas ir svarīgi: </a:t>
            </a:r>
            <a:r>
              <a:rPr lang="en-US" sz="2100">
                <a:solidFill>
                  <a:srgbClr val="606060"/>
                </a:solidFill>
                <a:latin typeface="Now"/>
                <a:ea typeface="Now"/>
                <a:cs typeface="Now"/>
                <a:sym typeface="Now"/>
              </a:rPr>
              <a:t>Traumas var nopietni ietekmēt emociju regulēšanu un uzvedību, izraisot biežākus uzliesmojumus, grūtības sociālās situācijās vai riskantu uzvedību, lai tiktu galā ar satraucošām atmiņām.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4059264" y="3974685"/>
            <a:ext cx="2310205" cy="231020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5" name="TextBox 5"/>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Situācija</a:t>
              </a:r>
            </a:p>
          </p:txBody>
        </p:sp>
      </p:grpSp>
      <p:grpSp>
        <p:nvGrpSpPr>
          <p:cNvPr id="6" name="Group 6"/>
          <p:cNvGrpSpPr/>
          <p:nvPr/>
        </p:nvGrpSpPr>
        <p:grpSpPr>
          <a:xfrm>
            <a:off x="7253786" y="3182967"/>
            <a:ext cx="2150693" cy="215069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Domas</a:t>
              </a:r>
            </a:p>
          </p:txBody>
        </p:sp>
      </p:grpSp>
      <p:grpSp>
        <p:nvGrpSpPr>
          <p:cNvPr id="9" name="Group 9"/>
          <p:cNvGrpSpPr/>
          <p:nvPr/>
        </p:nvGrpSpPr>
        <p:grpSpPr>
          <a:xfrm>
            <a:off x="10253898" y="3974685"/>
            <a:ext cx="2310205" cy="23102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11" name="TextBox 11"/>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Sajūtas</a:t>
              </a:r>
            </a:p>
          </p:txBody>
        </p:sp>
      </p:grpSp>
      <p:grpSp>
        <p:nvGrpSpPr>
          <p:cNvPr id="12" name="Group 12"/>
          <p:cNvGrpSpPr/>
          <p:nvPr/>
        </p:nvGrpSpPr>
        <p:grpSpPr>
          <a:xfrm>
            <a:off x="8488700" y="6931262"/>
            <a:ext cx="2413117" cy="24131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14" name="TextBox 14"/>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Uzvedība</a:t>
              </a:r>
            </a:p>
          </p:txBody>
        </p:sp>
      </p:grpSp>
      <p:grpSp>
        <p:nvGrpSpPr>
          <p:cNvPr id="15" name="Group 15"/>
          <p:cNvGrpSpPr/>
          <p:nvPr/>
        </p:nvGrpSpPr>
        <p:grpSpPr>
          <a:xfrm>
            <a:off x="5172301" y="6863964"/>
            <a:ext cx="2394336" cy="239433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17" name="TextBox 17"/>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Sekas</a:t>
              </a:r>
            </a:p>
          </p:txBody>
        </p:sp>
      </p:grpSp>
      <p:sp>
        <p:nvSpPr>
          <p:cNvPr id="18" name="Freeform 18"/>
          <p:cNvSpPr/>
          <p:nvPr/>
        </p:nvSpPr>
        <p:spPr>
          <a:xfrm rot="4357174">
            <a:off x="6204980" y="2715532"/>
            <a:ext cx="578496" cy="1753019"/>
          </a:xfrm>
          <a:custGeom>
            <a:avLst/>
            <a:gdLst/>
            <a:ahLst/>
            <a:cxnLst/>
            <a:rect l="l" t="t" r="r" b="b"/>
            <a:pathLst>
              <a:path w="578496" h="1753019">
                <a:moveTo>
                  <a:pt x="0" y="0"/>
                </a:moveTo>
                <a:lnTo>
                  <a:pt x="578496" y="0"/>
                </a:lnTo>
                <a:lnTo>
                  <a:pt x="578496" y="1753020"/>
                </a:lnTo>
                <a:lnTo>
                  <a:pt x="0" y="1753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TextBox 19"/>
          <p:cNvSpPr txBox="1"/>
          <p:nvPr/>
        </p:nvSpPr>
        <p:spPr>
          <a:xfrm>
            <a:off x="5931858" y="587460"/>
            <a:ext cx="6945241" cy="615949"/>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KĀ VEIDOJAS UZVEDĪBA</a:t>
            </a:r>
          </a:p>
        </p:txBody>
      </p:sp>
      <p:sp>
        <p:nvSpPr>
          <p:cNvPr id="20" name="TextBox 20"/>
          <p:cNvSpPr txBox="1"/>
          <p:nvPr/>
        </p:nvSpPr>
        <p:spPr>
          <a:xfrm>
            <a:off x="1413261" y="1700006"/>
            <a:ext cx="14674649" cy="11820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Kognitīvais modelis </a:t>
            </a:r>
            <a:r>
              <a:rPr lang="en-US" sz="2100">
                <a:solidFill>
                  <a:srgbClr val="606060"/>
                </a:solidFill>
                <a:latin typeface="Now"/>
                <a:ea typeface="Now"/>
                <a:cs typeface="Now"/>
                <a:sym typeface="Now"/>
              </a:rPr>
              <a:t>ir teorētiska paradigma, kas izskaidro, ka domas, jūtas un uzvedība ir savstrapēji saistītas. Lielākā daļa indivīdu uzskata, ka situāciju izraisa tikai viņa emocijas. Savukārt, tieši sekas būs uzvedības aktivizācijas un atkārtošanās priekšnoteikums. </a:t>
            </a:r>
          </a:p>
        </p:txBody>
      </p:sp>
      <p:sp>
        <p:nvSpPr>
          <p:cNvPr id="21" name="Freeform 21"/>
          <p:cNvSpPr/>
          <p:nvPr/>
        </p:nvSpPr>
        <p:spPr>
          <a:xfrm rot="6422862">
            <a:off x="9974584" y="2803304"/>
            <a:ext cx="520567" cy="1577476"/>
          </a:xfrm>
          <a:custGeom>
            <a:avLst/>
            <a:gdLst/>
            <a:ahLst/>
            <a:cxnLst/>
            <a:rect l="l" t="t" r="r" b="b"/>
            <a:pathLst>
              <a:path w="520567" h="1577476">
                <a:moveTo>
                  <a:pt x="0" y="0"/>
                </a:moveTo>
                <a:lnTo>
                  <a:pt x="520567" y="0"/>
                </a:lnTo>
                <a:lnTo>
                  <a:pt x="520567" y="1577476"/>
                </a:lnTo>
                <a:lnTo>
                  <a:pt x="0" y="1577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2" name="Freeform 22"/>
          <p:cNvSpPr/>
          <p:nvPr/>
        </p:nvSpPr>
        <p:spPr>
          <a:xfrm rot="-8948385">
            <a:off x="11148717" y="6306733"/>
            <a:ext cx="520567" cy="1577476"/>
          </a:xfrm>
          <a:custGeom>
            <a:avLst/>
            <a:gdLst/>
            <a:ahLst/>
            <a:cxnLst/>
            <a:rect l="l" t="t" r="r" b="b"/>
            <a:pathLst>
              <a:path w="520567" h="1577476">
                <a:moveTo>
                  <a:pt x="0" y="0"/>
                </a:moveTo>
                <a:lnTo>
                  <a:pt x="520567" y="0"/>
                </a:lnTo>
                <a:lnTo>
                  <a:pt x="520567" y="1577476"/>
                </a:lnTo>
                <a:lnTo>
                  <a:pt x="0" y="1577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Freeform 23"/>
          <p:cNvSpPr/>
          <p:nvPr/>
        </p:nvSpPr>
        <p:spPr>
          <a:xfrm rot="-6133661">
            <a:off x="7664331" y="8284668"/>
            <a:ext cx="520567" cy="1577476"/>
          </a:xfrm>
          <a:custGeom>
            <a:avLst/>
            <a:gdLst/>
            <a:ahLst/>
            <a:cxnLst/>
            <a:rect l="l" t="t" r="r" b="b"/>
            <a:pathLst>
              <a:path w="520567" h="1577476">
                <a:moveTo>
                  <a:pt x="0" y="0"/>
                </a:moveTo>
                <a:lnTo>
                  <a:pt x="520567" y="0"/>
                </a:lnTo>
                <a:lnTo>
                  <a:pt x="520567" y="1577476"/>
                </a:lnTo>
                <a:lnTo>
                  <a:pt x="0" y="1577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4" name="Freeform 24"/>
          <p:cNvSpPr/>
          <p:nvPr/>
        </p:nvSpPr>
        <p:spPr>
          <a:xfrm rot="-1710240">
            <a:off x="4404115" y="6142524"/>
            <a:ext cx="520567" cy="1577476"/>
          </a:xfrm>
          <a:custGeom>
            <a:avLst/>
            <a:gdLst/>
            <a:ahLst/>
            <a:cxnLst/>
            <a:rect l="l" t="t" r="r" b="b"/>
            <a:pathLst>
              <a:path w="520567" h="1577476">
                <a:moveTo>
                  <a:pt x="0" y="0"/>
                </a:moveTo>
                <a:lnTo>
                  <a:pt x="520567" y="0"/>
                </a:lnTo>
                <a:lnTo>
                  <a:pt x="520567" y="1577476"/>
                </a:lnTo>
                <a:lnTo>
                  <a:pt x="0" y="1577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3935528" y="1552418"/>
            <a:ext cx="3992661" cy="399266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5" name="TextBox 5"/>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Uzvedība ir reakcija uz stimulu un kalpo noteiktam mēŗkim</a:t>
              </a:r>
            </a:p>
          </p:txBody>
        </p:sp>
      </p:grpSp>
      <p:grpSp>
        <p:nvGrpSpPr>
          <p:cNvPr id="6" name="Group 6"/>
          <p:cNvGrpSpPr/>
          <p:nvPr/>
        </p:nvGrpSpPr>
        <p:grpSpPr>
          <a:xfrm>
            <a:off x="9404479" y="1552418"/>
            <a:ext cx="3992661" cy="399266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Mēs rīkojamies noteiktā veidā, lai justos labāk</a:t>
              </a:r>
            </a:p>
          </p:txBody>
        </p:sp>
      </p:grpSp>
      <p:grpSp>
        <p:nvGrpSpPr>
          <p:cNvPr id="9" name="Group 9"/>
          <p:cNvGrpSpPr/>
          <p:nvPr/>
        </p:nvGrpSpPr>
        <p:grpSpPr>
          <a:xfrm>
            <a:off x="3790071" y="5682580"/>
            <a:ext cx="3992661" cy="399266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11" name="TextBox 11"/>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Lai kaut kas mainītos mums jālieto prasmīgāka uzvedība</a:t>
              </a:r>
            </a:p>
          </p:txBody>
        </p:sp>
      </p:grpSp>
      <p:grpSp>
        <p:nvGrpSpPr>
          <p:cNvPr id="12" name="Group 12"/>
          <p:cNvGrpSpPr/>
          <p:nvPr/>
        </p:nvGrpSpPr>
        <p:grpSpPr>
          <a:xfrm>
            <a:off x="9404479" y="5682580"/>
            <a:ext cx="3992661" cy="399266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B1C2"/>
            </a:solidFill>
          </p:spPr>
          <p:txBody>
            <a:bodyPr/>
            <a:lstStyle/>
            <a:p>
              <a:endParaRPr lang="en-GB"/>
            </a:p>
          </p:txBody>
        </p:sp>
        <p:sp>
          <p:nvSpPr>
            <p:cNvPr id="14" name="TextBox 14"/>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solidFill>
                  <a:latin typeface="Now Heavy"/>
                  <a:ea typeface="Now Heavy"/>
                  <a:cs typeface="Now Heavy"/>
                  <a:sym typeface="Now Heavy"/>
                </a:rPr>
                <a:t>Lai atrisinātu problēmu,  jāsaprot konteksts un detaļas</a:t>
              </a:r>
            </a:p>
          </p:txBody>
        </p:sp>
      </p:grpSp>
      <p:sp>
        <p:nvSpPr>
          <p:cNvPr id="15" name="Freeform 15"/>
          <p:cNvSpPr/>
          <p:nvPr/>
        </p:nvSpPr>
        <p:spPr>
          <a:xfrm>
            <a:off x="2903439" y="1968665"/>
            <a:ext cx="1521158" cy="2904360"/>
          </a:xfrm>
          <a:custGeom>
            <a:avLst/>
            <a:gdLst/>
            <a:ahLst/>
            <a:cxnLst/>
            <a:rect l="l" t="t" r="r" b="b"/>
            <a:pathLst>
              <a:path w="1521158" h="2904360">
                <a:moveTo>
                  <a:pt x="0" y="0"/>
                </a:moveTo>
                <a:lnTo>
                  <a:pt x="1521158" y="0"/>
                </a:lnTo>
                <a:lnTo>
                  <a:pt x="1521158" y="2904360"/>
                </a:lnTo>
                <a:lnTo>
                  <a:pt x="0" y="2904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1866108" y="6284735"/>
            <a:ext cx="2377069" cy="2788350"/>
          </a:xfrm>
          <a:custGeom>
            <a:avLst/>
            <a:gdLst/>
            <a:ahLst/>
            <a:cxnLst/>
            <a:rect l="l" t="t" r="r" b="b"/>
            <a:pathLst>
              <a:path w="2377069" h="2788350">
                <a:moveTo>
                  <a:pt x="0" y="0"/>
                </a:moveTo>
                <a:lnTo>
                  <a:pt x="2377069" y="0"/>
                </a:lnTo>
                <a:lnTo>
                  <a:pt x="2377069" y="2788351"/>
                </a:lnTo>
                <a:lnTo>
                  <a:pt x="0" y="2788351"/>
                </a:lnTo>
                <a:lnTo>
                  <a:pt x="0" y="0"/>
                </a:lnTo>
                <a:close/>
              </a:path>
            </a:pathLst>
          </a:custGeom>
          <a:blipFill>
            <a:blip r:embed="rId5"/>
            <a:stretch>
              <a:fillRect/>
            </a:stretch>
          </a:blipFill>
        </p:spPr>
        <p:txBody>
          <a:bodyPr/>
          <a:lstStyle/>
          <a:p>
            <a:endParaRPr lang="en-GB"/>
          </a:p>
        </p:txBody>
      </p:sp>
      <p:sp>
        <p:nvSpPr>
          <p:cNvPr id="17" name="Freeform 17"/>
          <p:cNvSpPr/>
          <p:nvPr/>
        </p:nvSpPr>
        <p:spPr>
          <a:xfrm>
            <a:off x="12877099" y="1893718"/>
            <a:ext cx="2128607" cy="3249782"/>
          </a:xfrm>
          <a:custGeom>
            <a:avLst/>
            <a:gdLst/>
            <a:ahLst/>
            <a:cxnLst/>
            <a:rect l="l" t="t" r="r" b="b"/>
            <a:pathLst>
              <a:path w="2128607" h="3249782">
                <a:moveTo>
                  <a:pt x="0" y="0"/>
                </a:moveTo>
                <a:lnTo>
                  <a:pt x="2128607" y="0"/>
                </a:lnTo>
                <a:lnTo>
                  <a:pt x="2128607" y="3249782"/>
                </a:lnTo>
                <a:lnTo>
                  <a:pt x="0" y="3249782"/>
                </a:lnTo>
                <a:lnTo>
                  <a:pt x="0" y="0"/>
                </a:lnTo>
                <a:close/>
              </a:path>
            </a:pathLst>
          </a:custGeom>
          <a:blipFill>
            <a:blip r:embed="rId6"/>
            <a:stretch>
              <a:fillRect/>
            </a:stretch>
          </a:blipFill>
        </p:spPr>
        <p:txBody>
          <a:bodyPr/>
          <a:lstStyle/>
          <a:p>
            <a:endParaRPr lang="en-GB"/>
          </a:p>
        </p:txBody>
      </p:sp>
      <p:sp>
        <p:nvSpPr>
          <p:cNvPr id="18" name="Freeform 18"/>
          <p:cNvSpPr/>
          <p:nvPr/>
        </p:nvSpPr>
        <p:spPr>
          <a:xfrm>
            <a:off x="13034562" y="6103376"/>
            <a:ext cx="1971145" cy="2969709"/>
          </a:xfrm>
          <a:custGeom>
            <a:avLst/>
            <a:gdLst/>
            <a:ahLst/>
            <a:cxnLst/>
            <a:rect l="l" t="t" r="r" b="b"/>
            <a:pathLst>
              <a:path w="1971145" h="2969709">
                <a:moveTo>
                  <a:pt x="0" y="0"/>
                </a:moveTo>
                <a:lnTo>
                  <a:pt x="1971144" y="0"/>
                </a:lnTo>
                <a:lnTo>
                  <a:pt x="1971144" y="2969710"/>
                </a:lnTo>
                <a:lnTo>
                  <a:pt x="0" y="2969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TextBox 19"/>
          <p:cNvSpPr txBox="1"/>
          <p:nvPr/>
        </p:nvSpPr>
        <p:spPr>
          <a:xfrm>
            <a:off x="5931858" y="587460"/>
            <a:ext cx="6945241" cy="615949"/>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NOZĪMĪGĀKIE PIEŅĒMUMI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4855086" y="77712"/>
            <a:ext cx="6945241" cy="615949"/>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PALĪDZOŠAS STRATĒĢIJAS</a:t>
            </a:r>
          </a:p>
        </p:txBody>
      </p:sp>
      <p:sp>
        <p:nvSpPr>
          <p:cNvPr id="3" name="TextBox 3"/>
          <p:cNvSpPr txBox="1"/>
          <p:nvPr/>
        </p:nvSpPr>
        <p:spPr>
          <a:xfrm>
            <a:off x="854886" y="914400"/>
            <a:ext cx="16578228" cy="8201406"/>
          </a:xfrm>
          <a:prstGeom prst="rect">
            <a:avLst/>
          </a:prstGeom>
        </p:spPr>
        <p:txBody>
          <a:bodyPr lIns="0" tIns="0" rIns="0" bIns="0" rtlCol="0" anchor="t">
            <a:spAutoFit/>
          </a:bodyPr>
          <a:lstStyle/>
          <a:p>
            <a:pPr algn="just">
              <a:lnSpc>
                <a:spcPts val="3717"/>
              </a:lnSpc>
            </a:pPr>
            <a:r>
              <a:rPr lang="en-US" sz="2100">
                <a:solidFill>
                  <a:srgbClr val="606060"/>
                </a:solidFill>
                <a:latin typeface="Now"/>
                <a:ea typeface="Now"/>
                <a:cs typeface="Now"/>
                <a:sym typeface="Now"/>
              </a:rPr>
              <a:t>Lai efektīvi risinātu uzvedības grūtības, skolām ir nepieciešama daudzpusīga pieeja, kas ietver pozitīvas, strukturētas vides veidošanu, spēcīgu attiecību veidošanu ar skolēniem, sociāli emocionālas mācīšanās īstenošanu un proaktīvu uzvedības iejaukšanos. Atbalsts skolēniem viņu emociju izpratnē un pārvaldībā, viņu iesaistīšana jēgpilnās aktivitātēs un individualizēta atbalsta sniegšana ir galvenais, lai mazinātu uzvedības grūtības. Turklāt, novēršot pamatcēloņus un konsekventi piemērojot taisnīgas sekas, skolēni var mācīties no savām kļūdām un attīstīt pozitīvus uzvedības modeļus.</a:t>
            </a:r>
          </a:p>
          <a:p>
            <a:pPr algn="just">
              <a:lnSpc>
                <a:spcPts val="3717"/>
              </a:lnSpc>
            </a:pPr>
            <a:endParaRPr lang="en-US" sz="2100">
              <a:solidFill>
                <a:srgbClr val="606060"/>
              </a:solidFill>
              <a:latin typeface="Now"/>
              <a:ea typeface="Now"/>
              <a:cs typeface="Now"/>
              <a:sym typeface="Now"/>
            </a:endParaRPr>
          </a:p>
          <a:p>
            <a:pPr marL="453390" lvl="1" indent="-226695" algn="just">
              <a:lnSpc>
                <a:spcPts val="3297"/>
              </a:lnSpc>
              <a:buAutoNum type="arabicPeriod"/>
            </a:pPr>
            <a:r>
              <a:rPr lang="en-US" sz="2100">
                <a:solidFill>
                  <a:srgbClr val="606060"/>
                </a:solidFill>
                <a:latin typeface="Now"/>
                <a:ea typeface="Now"/>
                <a:cs typeface="Now"/>
                <a:sym typeface="Now"/>
              </a:rPr>
              <a:t>Atklājiet, kas motivē katru skolnieku. Mācību gada sākumā dodiet bērniem iespēju pastāstīt jums un saviem klasesbiedriem, kas viņiem rūp visvairāk. Izmantojiet tiešsaistes aptauju, žurnāla uzvedni, vienaudžu anketu vai dzejoli vai plakātu “Viss par mani”, lai uzzinātu, kas viņus motivē. Kādas ir viņu intereses? Kādi ir viņu hobiji? Ko viņiem patīk darīt?</a:t>
            </a:r>
          </a:p>
          <a:p>
            <a:pPr marL="453390" lvl="1" indent="-226695" algn="just">
              <a:lnSpc>
                <a:spcPts val="3297"/>
              </a:lnSpc>
              <a:buAutoNum type="arabicPeriod"/>
            </a:pPr>
            <a:r>
              <a:rPr lang="en-US" sz="2100">
                <a:solidFill>
                  <a:srgbClr val="606060"/>
                </a:solidFill>
                <a:latin typeface="Now"/>
                <a:ea typeface="Now"/>
                <a:cs typeface="Now"/>
                <a:sym typeface="Now"/>
              </a:rPr>
              <a:t>Izveidojiet autentisku pieredzi. Savienojiet katru stundu ar reālo pasauli, lai veicinātu iesaistīšanos un palīdzētu skolēniem radīt nozīmi tam, kas viņiem skolā jādara.</a:t>
            </a:r>
          </a:p>
          <a:p>
            <a:pPr marL="453390" lvl="1" indent="-226695" algn="just">
              <a:lnSpc>
                <a:spcPts val="3297"/>
              </a:lnSpc>
              <a:buAutoNum type="arabicPeriod"/>
            </a:pPr>
            <a:r>
              <a:rPr lang="en-US" sz="2100">
                <a:solidFill>
                  <a:srgbClr val="606060"/>
                </a:solidFill>
                <a:latin typeface="Now"/>
                <a:ea typeface="Now"/>
                <a:cs typeface="Now"/>
                <a:sym typeface="Now"/>
              </a:rPr>
              <a:t>Kopīgi pārdomājiet uzvedības problēmas un koncentrējieties uz personīgo izaugsmi. Pajautājiet skolēniem par viņu priekšstatiem par viņu stiprajām un vājajām pusēm, mērķiem, izaicinājumiem, motivāciju un situācijām.</a:t>
            </a:r>
          </a:p>
          <a:p>
            <a:pPr marL="453390" lvl="1" indent="-226695" algn="just">
              <a:lnSpc>
                <a:spcPts val="3297"/>
              </a:lnSpc>
              <a:buAutoNum type="arabicPeriod"/>
            </a:pPr>
            <a:r>
              <a:rPr lang="en-US" sz="2100">
                <a:solidFill>
                  <a:srgbClr val="606060"/>
                </a:solidFill>
                <a:latin typeface="Now"/>
                <a:ea typeface="Now"/>
                <a:cs typeface="Now"/>
                <a:sym typeface="Now"/>
              </a:rPr>
              <a:t>Izveidojiet drošu un konsekventu vietu, kur mācīties. Daudzi bērni un pusaudži pie tā nav raduši, jo viņu dzīve ir haotiska. Viņiem var nebūt stabila pieredze mājās un bieži vien viņi nezina, ko sagaidīt tālāk.</a:t>
            </a:r>
          </a:p>
          <a:p>
            <a:pPr marL="453390" lvl="1" indent="-226695" algn="just">
              <a:lnSpc>
                <a:spcPts val="3297"/>
              </a:lnSpc>
              <a:buAutoNum type="arabicPeriod"/>
            </a:pPr>
            <a:r>
              <a:rPr lang="en-US" sz="2100">
                <a:solidFill>
                  <a:srgbClr val="606060"/>
                </a:solidFill>
                <a:latin typeface="Now"/>
                <a:ea typeface="Now"/>
                <a:cs typeface="Now"/>
                <a:sym typeface="Now"/>
              </a:rPr>
              <a:t>Reizēm pārsteidziet - plānojiet laikus, kad iegūt jaunu pieredzi, lai veicinātu iesaistīšanos klasē. Izejiet nodarbībā ārā un piedāvājiet iespējas fiziskiem vingrinājumiem.</a:t>
            </a:r>
          </a:p>
          <a:p>
            <a:pPr algn="just">
              <a:lnSpc>
                <a:spcPts val="3717"/>
              </a:lnSpc>
            </a:pPr>
            <a:endParaRPr lang="en-US" sz="2100">
              <a:solidFill>
                <a:srgbClr val="606060"/>
              </a:solidFill>
              <a:latin typeface="Now"/>
              <a:ea typeface="Now"/>
              <a:cs typeface="Now"/>
              <a:sym typeface="Now"/>
            </a:endParaRPr>
          </a:p>
          <a:p>
            <a:pPr algn="just">
              <a:lnSpc>
                <a:spcPts val="3717"/>
              </a:lnSpc>
            </a:pPr>
            <a:endParaRPr lang="en-US" sz="2100">
              <a:solidFill>
                <a:srgbClr val="606060"/>
              </a:solidFill>
              <a:latin typeface="Now"/>
              <a:ea typeface="Now"/>
              <a:cs typeface="Now"/>
              <a:sym typeface="N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4855086" y="654554"/>
            <a:ext cx="6945241" cy="615949"/>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PALĪDZOŠAS STRATĒĢIJAS</a:t>
            </a:r>
          </a:p>
        </p:txBody>
      </p:sp>
      <p:sp>
        <p:nvSpPr>
          <p:cNvPr id="3" name="TextBox 3"/>
          <p:cNvSpPr txBox="1"/>
          <p:nvPr/>
        </p:nvSpPr>
        <p:spPr>
          <a:xfrm>
            <a:off x="1413261" y="1604756"/>
            <a:ext cx="15846039" cy="7799832"/>
          </a:xfrm>
          <a:prstGeom prst="rect">
            <a:avLst/>
          </a:prstGeom>
        </p:spPr>
        <p:txBody>
          <a:bodyPr lIns="0" tIns="0" rIns="0" bIns="0" rtlCol="0" anchor="t">
            <a:spAutoFit/>
          </a:bodyPr>
          <a:lstStyle/>
          <a:p>
            <a:pPr algn="just">
              <a:lnSpc>
                <a:spcPts val="4179"/>
              </a:lnSpc>
            </a:pPr>
            <a:endParaRPr/>
          </a:p>
          <a:p>
            <a:pPr algn="just">
              <a:lnSpc>
                <a:spcPts val="4179"/>
              </a:lnSpc>
            </a:pPr>
            <a:r>
              <a:rPr lang="en-US" sz="2100">
                <a:solidFill>
                  <a:srgbClr val="606060"/>
                </a:solidFill>
                <a:latin typeface="Now"/>
                <a:ea typeface="Now"/>
                <a:cs typeface="Now"/>
                <a:sym typeface="Now"/>
              </a:rPr>
              <a:t>6. Dodiet  iespējas. Daudzi skolēni nevar tikt galā ar grupu aktivitātēm. Dodot viņiem iespēju strādāt vienatnē, pāros vai lielākās grupās, tādējādi  viņi var justies, ka viņiem ir zināma kontrole. Piešķirot projektus, ļaujiet bērniem izlemt, vai klasei veidot vizuālu, rakstisku, mutisku, tehnoloģisku vai cita veida prezentāciju. Tas var palīdzēt uzlabot iesaistīšanos, nodrošināt individuālu izpausmi un samazināt traucējošas uzvedības iespējamību.</a:t>
            </a:r>
          </a:p>
          <a:p>
            <a:pPr algn="just">
              <a:lnSpc>
                <a:spcPts val="4179"/>
              </a:lnSpc>
            </a:pPr>
            <a:r>
              <a:rPr lang="en-US" sz="2100">
                <a:solidFill>
                  <a:srgbClr val="606060"/>
                </a:solidFill>
                <a:latin typeface="Now"/>
                <a:ea typeface="Now"/>
                <a:cs typeface="Now"/>
                <a:sym typeface="Now"/>
              </a:rPr>
              <a:t>7. Izmantojiet dažāda veida medijus. Paturiet prātā, ka mēs visi mācāmies atšķirīgi. Veidojot stundu plānus, izdomājiet plašsaziņas līdzekļu avotus, kas patiks dažāda veida skolniekiem.</a:t>
            </a:r>
          </a:p>
          <a:p>
            <a:pPr algn="just">
              <a:lnSpc>
                <a:spcPts val="4179"/>
              </a:lnSpc>
            </a:pPr>
            <a:r>
              <a:rPr lang="en-US" sz="2100">
                <a:solidFill>
                  <a:srgbClr val="606060"/>
                </a:solidFill>
                <a:latin typeface="Now"/>
                <a:ea typeface="Now"/>
                <a:cs typeface="Now"/>
                <a:sym typeface="Now"/>
              </a:rPr>
              <a:t>8. Modelējiet vēlamo uzvedību.</a:t>
            </a:r>
          </a:p>
          <a:p>
            <a:pPr algn="just">
              <a:lnSpc>
                <a:spcPts val="4179"/>
              </a:lnSpc>
            </a:pPr>
            <a:r>
              <a:rPr lang="en-US" sz="2100">
                <a:solidFill>
                  <a:srgbClr val="606060"/>
                </a:solidFill>
                <a:latin typeface="Now"/>
                <a:ea typeface="Now"/>
                <a:cs typeface="Now"/>
                <a:sym typeface="Now"/>
              </a:rPr>
              <a:t>9. Viens no labākajiem veidiem, kā iesaistīt savus skolēnus, ir iesaistīties pašam. </a:t>
            </a:r>
          </a:p>
          <a:p>
            <a:pPr algn="just">
              <a:lnSpc>
                <a:spcPts val="4179"/>
              </a:lnSpc>
            </a:pPr>
            <a:r>
              <a:rPr lang="en-US" sz="2100">
                <a:solidFill>
                  <a:srgbClr val="606060"/>
                </a:solidFill>
                <a:latin typeface="Now"/>
                <a:ea typeface="Now"/>
                <a:cs typeface="Now"/>
                <a:sym typeface="Now"/>
              </a:rPr>
              <a:t>10. Veikt uzvedības pierakstus, tādējādi meklēt cēloņus un iepazīt labāk skolniekus un viņu vajadzības.</a:t>
            </a:r>
          </a:p>
          <a:p>
            <a:pPr algn="just">
              <a:lnSpc>
                <a:spcPts val="4179"/>
              </a:lnSpc>
            </a:pPr>
            <a:r>
              <a:rPr lang="en-US" sz="2100">
                <a:solidFill>
                  <a:srgbClr val="606060"/>
                </a:solidFill>
                <a:latin typeface="Now"/>
                <a:ea typeface="Now"/>
                <a:cs typeface="Now"/>
                <a:sym typeface="Now"/>
              </a:rPr>
              <a:t>11. Ieviest apbalvojumu sistēmu</a:t>
            </a:r>
          </a:p>
          <a:p>
            <a:pPr algn="just">
              <a:lnSpc>
                <a:spcPts val="4179"/>
              </a:lnSpc>
            </a:pPr>
            <a:endParaRPr lang="en-US" sz="2100">
              <a:solidFill>
                <a:srgbClr val="606060"/>
              </a:solidFill>
              <a:latin typeface="Now"/>
              <a:ea typeface="Now"/>
              <a:cs typeface="Now"/>
              <a:sym typeface="Now"/>
            </a:endParaRPr>
          </a:p>
          <a:p>
            <a:pPr algn="just">
              <a:lnSpc>
                <a:spcPts val="4179"/>
              </a:lnSpc>
            </a:pPr>
            <a:endParaRPr lang="en-US" sz="2100">
              <a:solidFill>
                <a:srgbClr val="606060"/>
              </a:solidFill>
              <a:latin typeface="Now"/>
              <a:ea typeface="Now"/>
              <a:cs typeface="Now"/>
              <a:sym typeface="Now"/>
            </a:endParaRPr>
          </a:p>
          <a:p>
            <a:pPr algn="just">
              <a:lnSpc>
                <a:spcPts val="4179"/>
              </a:lnSpc>
            </a:pPr>
            <a:endParaRPr lang="en-US" sz="2100">
              <a:solidFill>
                <a:srgbClr val="606060"/>
              </a:solidFill>
              <a:latin typeface="Now"/>
              <a:ea typeface="Now"/>
              <a:cs typeface="Now"/>
              <a:sym typeface="Now"/>
            </a:endParaRPr>
          </a:p>
          <a:p>
            <a:pPr algn="just">
              <a:lnSpc>
                <a:spcPts val="4179"/>
              </a:lnSpc>
            </a:pPr>
            <a:endParaRPr lang="en-US" sz="2100">
              <a:solidFill>
                <a:srgbClr val="606060"/>
              </a:solidFill>
              <a:latin typeface="Now"/>
              <a:ea typeface="Now"/>
              <a:cs typeface="Now"/>
              <a:sym typeface="N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153400" y="1322099"/>
            <a:ext cx="9105900" cy="3804773"/>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29776" b="-29776"/>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t="-778" b="-778"/>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l="-35064" r="-35064"/>
            </a:stretch>
          </a:blipFill>
        </p:spPr>
        <p:txBody>
          <a:bodyPr/>
          <a:lstStyle/>
          <a:p>
            <a:endParaRPr lang="en-GB"/>
          </a:p>
        </p:txBody>
      </p:sp>
      <p:sp>
        <p:nvSpPr>
          <p:cNvPr id="5" name="TextBox 5"/>
          <p:cNvSpPr txBox="1"/>
          <p:nvPr/>
        </p:nvSpPr>
        <p:spPr>
          <a:xfrm>
            <a:off x="1487447" y="863946"/>
            <a:ext cx="4753241"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LABBŪTĪBA</a:t>
            </a:r>
          </a:p>
        </p:txBody>
      </p:sp>
      <p:sp>
        <p:nvSpPr>
          <p:cNvPr id="6" name="TextBox 6"/>
          <p:cNvSpPr txBox="1"/>
          <p:nvPr/>
        </p:nvSpPr>
        <p:spPr>
          <a:xfrm>
            <a:off x="1487447" y="1947255"/>
            <a:ext cx="4513021" cy="357187"/>
          </a:xfrm>
          <a:prstGeom prst="rect">
            <a:avLst/>
          </a:prstGeom>
        </p:spPr>
        <p:txBody>
          <a:bodyPr lIns="0" tIns="0" rIns="0" bIns="0" rtlCol="0" anchor="t">
            <a:spAutoFit/>
          </a:bodyPr>
          <a:lstStyle/>
          <a:p>
            <a:pPr algn="l">
              <a:lnSpc>
                <a:spcPts val="2879"/>
              </a:lnSpc>
            </a:pPr>
            <a:r>
              <a:rPr lang="en-US" sz="2400" b="1">
                <a:solidFill>
                  <a:srgbClr val="1D1D1F"/>
                </a:solidFill>
                <a:latin typeface="Now Heavy"/>
                <a:ea typeface="Now Heavy"/>
                <a:cs typeface="Now Heavy"/>
                <a:sym typeface="Now Heavy"/>
              </a:rPr>
              <a:t>Izglītības kontekstā</a:t>
            </a:r>
          </a:p>
        </p:txBody>
      </p:sp>
      <p:sp>
        <p:nvSpPr>
          <p:cNvPr id="7" name="TextBox 7"/>
          <p:cNvSpPr txBox="1"/>
          <p:nvPr/>
        </p:nvSpPr>
        <p:spPr>
          <a:xfrm>
            <a:off x="1028700" y="2504468"/>
            <a:ext cx="6457071" cy="637794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Labbūtība, jeb pozitīva mentālā veselība ir dinamisks stāvoklis, kurā cilvēki spēj realizēt savu potenciālu, izkopt iedzimtās spējas, izkopt savu potenciālu un tikt galā ar ikdienas dzīves spriedzi.</a:t>
            </a:r>
          </a:p>
          <a:p>
            <a:pPr algn="l">
              <a:lnSpc>
                <a:spcPts val="3150"/>
              </a:lnSpc>
            </a:pPr>
            <a:endParaRPr lang="en-US" sz="2100">
              <a:solidFill>
                <a:srgbClr val="606060"/>
              </a:solidFill>
              <a:latin typeface="Now"/>
              <a:ea typeface="Now"/>
              <a:cs typeface="Now"/>
              <a:sym typeface="Now"/>
            </a:endParaRPr>
          </a:p>
          <a:p>
            <a:pPr algn="l">
              <a:lnSpc>
                <a:spcPts val="3150"/>
              </a:lnSpc>
            </a:pPr>
            <a:r>
              <a:rPr lang="en-US" sz="2100">
                <a:solidFill>
                  <a:srgbClr val="606060"/>
                </a:solidFill>
                <a:latin typeface="Now"/>
                <a:ea typeface="Now"/>
                <a:cs typeface="Now"/>
                <a:sym typeface="Now"/>
              </a:rPr>
              <a:t> Labbūtība skolā nozīmē:</a:t>
            </a:r>
          </a:p>
          <a:p>
            <a:pPr marL="453390" lvl="1" indent="-226695" algn="l">
              <a:lnSpc>
                <a:spcPts val="3150"/>
              </a:lnSpc>
              <a:buFont typeface="Arial"/>
              <a:buChar char="•"/>
            </a:pPr>
            <a:r>
              <a:rPr lang="en-US" sz="2100">
                <a:solidFill>
                  <a:srgbClr val="606060"/>
                </a:solidFill>
                <a:latin typeface="Now"/>
                <a:ea typeface="Now"/>
                <a:cs typeface="Now"/>
                <a:sym typeface="Now"/>
              </a:rPr>
              <a:t>aktīva un jēgpilna iesaistīšanās akadēmiskās un sabiedriskās aktivitātēs</a:t>
            </a:r>
          </a:p>
          <a:p>
            <a:pPr marL="453390" lvl="1" indent="-226695" algn="l">
              <a:lnSpc>
                <a:spcPts val="3150"/>
              </a:lnSpc>
              <a:buFont typeface="Arial"/>
              <a:buChar char="•"/>
            </a:pPr>
            <a:r>
              <a:rPr lang="en-US" sz="2100">
                <a:solidFill>
                  <a:srgbClr val="606060"/>
                </a:solidFill>
                <a:latin typeface="Now"/>
                <a:ea typeface="Now"/>
                <a:cs typeface="Now"/>
                <a:sym typeface="Now"/>
              </a:rPr>
              <a:t>pozitīva identitātes izjūta, spēja pārvaldīt domas, emocijas, pašcieņa, pašefektivitāte un autonomijas sajūta</a:t>
            </a:r>
          </a:p>
          <a:p>
            <a:pPr marL="453390" lvl="1" indent="-226695" algn="l">
              <a:lnSpc>
                <a:spcPts val="3150"/>
              </a:lnSpc>
              <a:buFont typeface="Arial"/>
              <a:buChar char="•"/>
            </a:pPr>
            <a:r>
              <a:rPr lang="en-US" sz="2100">
                <a:solidFill>
                  <a:srgbClr val="606060"/>
                </a:solidFill>
                <a:latin typeface="Now"/>
                <a:ea typeface="Now"/>
                <a:cs typeface="Now"/>
                <a:sym typeface="Now"/>
              </a:rPr>
              <a:t>pozitīvu un atbalstošu attiecību veidošana un uzturēšana ar skolotājiem un vienaudžiem</a:t>
            </a:r>
          </a:p>
          <a:p>
            <a:pPr marL="453390" lvl="1" indent="-226695" algn="l">
              <a:lnSpc>
                <a:spcPts val="3150"/>
              </a:lnSpc>
              <a:buFont typeface="Arial"/>
              <a:buChar char="•"/>
            </a:pPr>
            <a:r>
              <a:rPr lang="en-US" sz="2100">
                <a:solidFill>
                  <a:srgbClr val="606060"/>
                </a:solidFill>
                <a:latin typeface="Now"/>
                <a:ea typeface="Now"/>
                <a:cs typeface="Now"/>
                <a:sym typeface="Now"/>
              </a:rPr>
              <a:t>justies droši, novērtēti un cienīti</a:t>
            </a:r>
          </a:p>
          <a:p>
            <a:pPr marL="453390" lvl="1" indent="-226695" algn="l">
              <a:lnSpc>
                <a:spcPts val="3150"/>
              </a:lnSpc>
              <a:buFont typeface="Arial"/>
              <a:buChar char="•"/>
            </a:pPr>
            <a:r>
              <a:rPr lang="en-US" sz="2100">
                <a:solidFill>
                  <a:srgbClr val="606060"/>
                </a:solidFill>
                <a:latin typeface="Now"/>
                <a:ea typeface="Now"/>
                <a:cs typeface="Now"/>
                <a:sym typeface="Now"/>
              </a:rPr>
              <a:t>piederības sajūta savai klasei un skolai</a:t>
            </a:r>
          </a:p>
        </p:txBody>
      </p:sp>
      <p:sp>
        <p:nvSpPr>
          <p:cNvPr id="8" name="Freeform 8"/>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7821058" y="1028700"/>
            <a:ext cx="3218421" cy="1980610"/>
          </a:xfrm>
          <a:custGeom>
            <a:avLst/>
            <a:gdLst/>
            <a:ahLst/>
            <a:cxnLst/>
            <a:rect l="l" t="t" r="r" b="b"/>
            <a:pathLst>
              <a:path w="3218421" h="1980610">
                <a:moveTo>
                  <a:pt x="0" y="0"/>
                </a:moveTo>
                <a:lnTo>
                  <a:pt x="3218420" y="0"/>
                </a:lnTo>
                <a:lnTo>
                  <a:pt x="3218420" y="1980610"/>
                </a:lnTo>
                <a:lnTo>
                  <a:pt x="0" y="1980610"/>
                </a:lnTo>
                <a:lnTo>
                  <a:pt x="0" y="0"/>
                </a:lnTo>
                <a:close/>
              </a:path>
            </a:pathLst>
          </a:custGeom>
          <a:blipFill>
            <a:blip r:embed="rId2"/>
            <a:stretch>
              <a:fillRect t="-4165" b="-4165"/>
            </a:stretch>
          </a:blipFill>
        </p:spPr>
        <p:txBody>
          <a:bodyPr/>
          <a:lstStyle/>
          <a:p>
            <a:endParaRPr lang="en-GB"/>
          </a:p>
        </p:txBody>
      </p:sp>
      <p:sp>
        <p:nvSpPr>
          <p:cNvPr id="3" name="Freeform 3"/>
          <p:cNvSpPr/>
          <p:nvPr/>
        </p:nvSpPr>
        <p:spPr>
          <a:xfrm>
            <a:off x="7821058" y="3111697"/>
            <a:ext cx="3218421" cy="1980610"/>
          </a:xfrm>
          <a:custGeom>
            <a:avLst/>
            <a:gdLst/>
            <a:ahLst/>
            <a:cxnLst/>
            <a:rect l="l" t="t" r="r" b="b"/>
            <a:pathLst>
              <a:path w="3218421" h="1980610">
                <a:moveTo>
                  <a:pt x="0" y="0"/>
                </a:moveTo>
                <a:lnTo>
                  <a:pt x="3218420" y="0"/>
                </a:lnTo>
                <a:lnTo>
                  <a:pt x="3218420" y="1980609"/>
                </a:lnTo>
                <a:lnTo>
                  <a:pt x="0" y="1980609"/>
                </a:lnTo>
                <a:lnTo>
                  <a:pt x="0" y="0"/>
                </a:lnTo>
                <a:close/>
              </a:path>
            </a:pathLst>
          </a:custGeom>
          <a:blipFill>
            <a:blip r:embed="rId3"/>
            <a:stretch>
              <a:fillRect t="-31248" b="-31248"/>
            </a:stretch>
          </a:blipFill>
        </p:spPr>
        <p:txBody>
          <a:bodyPr/>
          <a:lstStyle/>
          <a:p>
            <a:endParaRPr lang="en-GB"/>
          </a:p>
        </p:txBody>
      </p:sp>
      <p:sp>
        <p:nvSpPr>
          <p:cNvPr id="4" name="Freeform 4"/>
          <p:cNvSpPr/>
          <p:nvPr/>
        </p:nvSpPr>
        <p:spPr>
          <a:xfrm>
            <a:off x="7821058" y="5194694"/>
            <a:ext cx="3218421" cy="1980610"/>
          </a:xfrm>
          <a:custGeom>
            <a:avLst/>
            <a:gdLst/>
            <a:ahLst/>
            <a:cxnLst/>
            <a:rect l="l" t="t" r="r" b="b"/>
            <a:pathLst>
              <a:path w="3218421" h="1980610">
                <a:moveTo>
                  <a:pt x="0" y="0"/>
                </a:moveTo>
                <a:lnTo>
                  <a:pt x="3218420" y="0"/>
                </a:lnTo>
                <a:lnTo>
                  <a:pt x="3218420" y="1980609"/>
                </a:lnTo>
                <a:lnTo>
                  <a:pt x="0" y="1980609"/>
                </a:lnTo>
                <a:lnTo>
                  <a:pt x="0" y="0"/>
                </a:lnTo>
                <a:close/>
              </a:path>
            </a:pathLst>
          </a:custGeom>
          <a:blipFill>
            <a:blip r:embed="rId4"/>
            <a:stretch>
              <a:fillRect t="-4182" b="-4182"/>
            </a:stretch>
          </a:blipFill>
        </p:spPr>
        <p:txBody>
          <a:bodyPr/>
          <a:lstStyle/>
          <a:p>
            <a:endParaRPr lang="en-GB"/>
          </a:p>
        </p:txBody>
      </p:sp>
      <p:sp>
        <p:nvSpPr>
          <p:cNvPr id="5" name="Freeform 5"/>
          <p:cNvSpPr/>
          <p:nvPr/>
        </p:nvSpPr>
        <p:spPr>
          <a:xfrm>
            <a:off x="7821058" y="7277690"/>
            <a:ext cx="3218421" cy="1980610"/>
          </a:xfrm>
          <a:custGeom>
            <a:avLst/>
            <a:gdLst/>
            <a:ahLst/>
            <a:cxnLst/>
            <a:rect l="l" t="t" r="r" b="b"/>
            <a:pathLst>
              <a:path w="3218421" h="1980610">
                <a:moveTo>
                  <a:pt x="0" y="0"/>
                </a:moveTo>
                <a:lnTo>
                  <a:pt x="3218420" y="0"/>
                </a:lnTo>
                <a:lnTo>
                  <a:pt x="3218420" y="1980610"/>
                </a:lnTo>
                <a:lnTo>
                  <a:pt x="0" y="1980610"/>
                </a:lnTo>
                <a:lnTo>
                  <a:pt x="0" y="0"/>
                </a:lnTo>
                <a:close/>
              </a:path>
            </a:pathLst>
          </a:custGeom>
          <a:blipFill>
            <a:blip r:embed="rId5"/>
            <a:stretch>
              <a:fillRect t="-4165" b="-4165"/>
            </a:stretch>
          </a:blipFill>
        </p:spPr>
        <p:txBody>
          <a:bodyPr/>
          <a:lstStyle/>
          <a:p>
            <a:endParaRPr lang="en-GB"/>
          </a:p>
        </p:txBody>
      </p:sp>
      <p:sp>
        <p:nvSpPr>
          <p:cNvPr id="6" name="AutoShape 6"/>
          <p:cNvSpPr/>
          <p:nvPr/>
        </p:nvSpPr>
        <p:spPr>
          <a:xfrm>
            <a:off x="11608435" y="1226397"/>
            <a:ext cx="1418771" cy="0"/>
          </a:xfrm>
          <a:prstGeom prst="line">
            <a:avLst/>
          </a:prstGeom>
          <a:ln w="47625" cap="flat">
            <a:solidFill>
              <a:srgbClr val="A28231"/>
            </a:solidFill>
            <a:prstDash val="solid"/>
            <a:headEnd type="none" w="sm" len="sm"/>
            <a:tailEnd type="none" w="sm" len="sm"/>
          </a:ln>
        </p:spPr>
        <p:txBody>
          <a:bodyPr/>
          <a:lstStyle/>
          <a:p>
            <a:endParaRPr lang="en-GB"/>
          </a:p>
        </p:txBody>
      </p:sp>
      <p:sp>
        <p:nvSpPr>
          <p:cNvPr id="7" name="AutoShape 7"/>
          <p:cNvSpPr/>
          <p:nvPr/>
        </p:nvSpPr>
        <p:spPr>
          <a:xfrm>
            <a:off x="11608435" y="3338335"/>
            <a:ext cx="1418771" cy="0"/>
          </a:xfrm>
          <a:prstGeom prst="line">
            <a:avLst/>
          </a:prstGeom>
          <a:ln w="47625" cap="flat">
            <a:solidFill>
              <a:srgbClr val="A28231"/>
            </a:solidFill>
            <a:prstDash val="solid"/>
            <a:headEnd type="none" w="sm" len="sm"/>
            <a:tailEnd type="none" w="sm" len="sm"/>
          </a:ln>
        </p:spPr>
        <p:txBody>
          <a:bodyPr/>
          <a:lstStyle/>
          <a:p>
            <a:endParaRPr lang="en-GB"/>
          </a:p>
        </p:txBody>
      </p:sp>
      <p:sp>
        <p:nvSpPr>
          <p:cNvPr id="8" name="AutoShape 8"/>
          <p:cNvSpPr/>
          <p:nvPr/>
        </p:nvSpPr>
        <p:spPr>
          <a:xfrm>
            <a:off x="11608435" y="5386866"/>
            <a:ext cx="1418771" cy="0"/>
          </a:xfrm>
          <a:prstGeom prst="line">
            <a:avLst/>
          </a:prstGeom>
          <a:ln w="47625" cap="flat">
            <a:solidFill>
              <a:srgbClr val="A28231"/>
            </a:solidFill>
            <a:prstDash val="solid"/>
            <a:headEnd type="none" w="sm" len="sm"/>
            <a:tailEnd type="none" w="sm" len="sm"/>
          </a:ln>
        </p:spPr>
        <p:txBody>
          <a:bodyPr/>
          <a:lstStyle/>
          <a:p>
            <a:endParaRPr lang="en-GB"/>
          </a:p>
        </p:txBody>
      </p:sp>
      <p:sp>
        <p:nvSpPr>
          <p:cNvPr id="9" name="AutoShape 9"/>
          <p:cNvSpPr/>
          <p:nvPr/>
        </p:nvSpPr>
        <p:spPr>
          <a:xfrm>
            <a:off x="11608435" y="7498360"/>
            <a:ext cx="1418771" cy="0"/>
          </a:xfrm>
          <a:prstGeom prst="line">
            <a:avLst/>
          </a:prstGeom>
          <a:ln w="47625" cap="flat">
            <a:solidFill>
              <a:srgbClr val="A28231"/>
            </a:solidFill>
            <a:prstDash val="solid"/>
            <a:headEnd type="none" w="sm" len="sm"/>
            <a:tailEnd type="none" w="sm" len="sm"/>
          </a:ln>
        </p:spPr>
        <p:txBody>
          <a:bodyPr/>
          <a:lstStyle/>
          <a:p>
            <a:endParaRPr lang="en-GB"/>
          </a:p>
        </p:txBody>
      </p:sp>
      <p:sp>
        <p:nvSpPr>
          <p:cNvPr id="10" name="TextBox 10"/>
          <p:cNvSpPr txBox="1"/>
          <p:nvPr/>
        </p:nvSpPr>
        <p:spPr>
          <a:xfrm>
            <a:off x="2233397" y="792057"/>
            <a:ext cx="5224188"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SATURS</a:t>
            </a:r>
          </a:p>
        </p:txBody>
      </p:sp>
      <p:sp>
        <p:nvSpPr>
          <p:cNvPr id="11" name="TextBox 11"/>
          <p:cNvSpPr txBox="1"/>
          <p:nvPr/>
        </p:nvSpPr>
        <p:spPr>
          <a:xfrm>
            <a:off x="1656555" y="2139431"/>
            <a:ext cx="5416469" cy="717804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Nodarbības plāns:</a:t>
            </a:r>
          </a:p>
          <a:p>
            <a:pPr algn="l">
              <a:lnSpc>
                <a:spcPts val="3150"/>
              </a:lnSpc>
            </a:pPr>
            <a:endParaRPr lang="en-US" sz="2100">
              <a:solidFill>
                <a:srgbClr val="606060"/>
              </a:solidFill>
              <a:latin typeface="Now"/>
              <a:ea typeface="Now"/>
              <a:cs typeface="Now"/>
              <a:sym typeface="Now"/>
            </a:endParaRPr>
          </a:p>
          <a:p>
            <a:pPr marL="453390" lvl="1" indent="-226695" algn="l">
              <a:lnSpc>
                <a:spcPts val="3150"/>
              </a:lnSpc>
              <a:buFont typeface="Arial"/>
              <a:buChar char="•"/>
            </a:pPr>
            <a:r>
              <a:rPr lang="en-US" sz="2100">
                <a:solidFill>
                  <a:srgbClr val="606060"/>
                </a:solidFill>
                <a:latin typeface="Now"/>
                <a:ea typeface="Now"/>
                <a:cs typeface="Now"/>
                <a:sym typeface="Now"/>
              </a:rPr>
              <a:t>Iepazīšanās  </a:t>
            </a:r>
          </a:p>
          <a:p>
            <a:pPr marL="453390" lvl="1" indent="-226695" algn="l">
              <a:lnSpc>
                <a:spcPts val="3150"/>
              </a:lnSpc>
              <a:buFont typeface="Arial"/>
              <a:buChar char="•"/>
            </a:pPr>
            <a:r>
              <a:rPr lang="en-US" sz="2100">
                <a:solidFill>
                  <a:srgbClr val="606060"/>
                </a:solidFill>
                <a:latin typeface="Now"/>
                <a:ea typeface="Now"/>
                <a:cs typeface="Now"/>
                <a:sym typeface="Now"/>
              </a:rPr>
              <a:t>Teorija par  uzvedības grūtībām un labbūtības aspektu izglītībā </a:t>
            </a:r>
          </a:p>
          <a:p>
            <a:pPr marL="453390" lvl="1" indent="-226695" algn="l">
              <a:lnSpc>
                <a:spcPts val="3150"/>
              </a:lnSpc>
              <a:buFont typeface="Arial"/>
              <a:buChar char="•"/>
            </a:pPr>
            <a:r>
              <a:rPr lang="en-US" sz="2100">
                <a:solidFill>
                  <a:srgbClr val="606060"/>
                </a:solidFill>
                <a:latin typeface="Now"/>
                <a:ea typeface="Now"/>
                <a:cs typeface="Now"/>
                <a:sym typeface="Now"/>
              </a:rPr>
              <a:t>Pauze</a:t>
            </a:r>
          </a:p>
          <a:p>
            <a:pPr marL="453390" lvl="1" indent="-226695" algn="l">
              <a:lnSpc>
                <a:spcPts val="3150"/>
              </a:lnSpc>
              <a:buFont typeface="Arial"/>
              <a:buChar char="•"/>
            </a:pPr>
            <a:r>
              <a:rPr lang="en-US" sz="2100">
                <a:solidFill>
                  <a:srgbClr val="606060"/>
                </a:solidFill>
                <a:latin typeface="Now"/>
                <a:ea typeface="Now"/>
                <a:cs typeface="Now"/>
                <a:sym typeface="Now"/>
              </a:rPr>
              <a:t>Teorija par dažādiem labbūtības aspektiem</a:t>
            </a:r>
          </a:p>
          <a:p>
            <a:pPr marL="453390" lvl="1" indent="-226695" algn="l">
              <a:lnSpc>
                <a:spcPts val="3150"/>
              </a:lnSpc>
              <a:buFont typeface="Arial"/>
              <a:buChar char="•"/>
            </a:pPr>
            <a:r>
              <a:rPr lang="en-US" sz="2100">
                <a:solidFill>
                  <a:srgbClr val="606060"/>
                </a:solidFill>
                <a:latin typeface="Now"/>
                <a:ea typeface="Now"/>
                <a:cs typeface="Now"/>
                <a:sym typeface="Now"/>
              </a:rPr>
              <a:t>Diskusija grupās </a:t>
            </a:r>
          </a:p>
          <a:p>
            <a:pPr marL="453390" lvl="1" indent="-226695" algn="l">
              <a:lnSpc>
                <a:spcPts val="3150"/>
              </a:lnSpc>
              <a:buFont typeface="Arial"/>
              <a:buChar char="•"/>
            </a:pPr>
            <a:r>
              <a:rPr lang="en-US" sz="2100">
                <a:solidFill>
                  <a:srgbClr val="606060"/>
                </a:solidFill>
                <a:latin typeface="Now"/>
                <a:ea typeface="Now"/>
                <a:cs typeface="Now"/>
                <a:sym typeface="Now"/>
              </a:rPr>
              <a:t>Izkustēšanās vingrinājums  </a:t>
            </a:r>
          </a:p>
          <a:p>
            <a:pPr marL="453390" lvl="1" indent="-226695" algn="l">
              <a:lnSpc>
                <a:spcPts val="3150"/>
              </a:lnSpc>
              <a:buFont typeface="Arial"/>
              <a:buChar char="•"/>
            </a:pPr>
            <a:r>
              <a:rPr lang="en-US" sz="2100">
                <a:solidFill>
                  <a:srgbClr val="606060"/>
                </a:solidFill>
                <a:latin typeface="Now"/>
                <a:ea typeface="Now"/>
                <a:cs typeface="Now"/>
                <a:sym typeface="Now"/>
              </a:rPr>
              <a:t>Sarežģīto situāciju ceļvedis </a:t>
            </a:r>
          </a:p>
          <a:p>
            <a:pPr marL="453390" lvl="1" indent="-226695" algn="l">
              <a:lnSpc>
                <a:spcPts val="3150"/>
              </a:lnSpc>
              <a:buFont typeface="Arial"/>
              <a:buChar char="•"/>
            </a:pPr>
            <a:r>
              <a:rPr lang="en-US" sz="2100">
                <a:solidFill>
                  <a:srgbClr val="606060"/>
                </a:solidFill>
                <a:latin typeface="Now"/>
                <a:ea typeface="Now"/>
                <a:cs typeface="Now"/>
                <a:sym typeface="Now"/>
              </a:rPr>
              <a:t>Problēmas risināšana</a:t>
            </a:r>
          </a:p>
          <a:p>
            <a:pPr marL="453390" lvl="1" indent="-226695" algn="l">
              <a:lnSpc>
                <a:spcPts val="3150"/>
              </a:lnSpc>
              <a:buFont typeface="Arial"/>
              <a:buChar char="•"/>
            </a:pPr>
            <a:r>
              <a:rPr lang="en-US" sz="2100">
                <a:solidFill>
                  <a:srgbClr val="606060"/>
                </a:solidFill>
                <a:latin typeface="Now"/>
                <a:ea typeface="Now"/>
                <a:cs typeface="Now"/>
                <a:sym typeface="Now"/>
              </a:rPr>
              <a:t>Atgriezeniskā saite </a:t>
            </a:r>
          </a:p>
          <a:p>
            <a:pPr algn="l">
              <a:lnSpc>
                <a:spcPts val="3150"/>
              </a:lnSpc>
            </a:pPr>
            <a:endParaRPr lang="en-US" sz="2100">
              <a:solidFill>
                <a:srgbClr val="606060"/>
              </a:solidFill>
              <a:latin typeface="Now"/>
              <a:ea typeface="Now"/>
              <a:cs typeface="Now"/>
              <a:sym typeface="Now"/>
            </a:endParaRPr>
          </a:p>
          <a:p>
            <a:pPr algn="l">
              <a:lnSpc>
                <a:spcPts val="3150"/>
              </a:lnSpc>
            </a:pPr>
            <a:endParaRPr lang="en-US" sz="2100">
              <a:solidFill>
                <a:srgbClr val="606060"/>
              </a:solidFill>
              <a:latin typeface="Now"/>
              <a:ea typeface="Now"/>
              <a:cs typeface="Now"/>
              <a:sym typeface="Now"/>
            </a:endParaRPr>
          </a:p>
          <a:p>
            <a:pPr algn="l">
              <a:lnSpc>
                <a:spcPts val="3150"/>
              </a:lnSpc>
            </a:pPr>
            <a:endParaRPr lang="en-US" sz="2100">
              <a:solidFill>
                <a:srgbClr val="606060"/>
              </a:solidFill>
              <a:latin typeface="Now"/>
              <a:ea typeface="Now"/>
              <a:cs typeface="Now"/>
              <a:sym typeface="Now"/>
            </a:endParaRPr>
          </a:p>
          <a:p>
            <a:pPr algn="l">
              <a:lnSpc>
                <a:spcPts val="3150"/>
              </a:lnSpc>
            </a:pPr>
            <a:endParaRPr lang="en-US" sz="2100">
              <a:solidFill>
                <a:srgbClr val="606060"/>
              </a:solidFill>
              <a:latin typeface="Now"/>
              <a:ea typeface="Now"/>
              <a:cs typeface="Now"/>
              <a:sym typeface="Now"/>
            </a:endParaRPr>
          </a:p>
          <a:p>
            <a:pPr algn="l">
              <a:lnSpc>
                <a:spcPts val="3150"/>
              </a:lnSpc>
            </a:pPr>
            <a:endParaRPr lang="en-US" sz="2100">
              <a:solidFill>
                <a:srgbClr val="606060"/>
              </a:solidFill>
              <a:latin typeface="Now"/>
              <a:ea typeface="Now"/>
              <a:cs typeface="Now"/>
              <a:sym typeface="Now"/>
            </a:endParaRPr>
          </a:p>
        </p:txBody>
      </p:sp>
      <p:sp>
        <p:nvSpPr>
          <p:cNvPr id="12" name="TextBox 12"/>
          <p:cNvSpPr txBox="1"/>
          <p:nvPr/>
        </p:nvSpPr>
        <p:spPr>
          <a:xfrm>
            <a:off x="11608435" y="1521268"/>
            <a:ext cx="4504178" cy="383858"/>
          </a:xfrm>
          <a:prstGeom prst="rect">
            <a:avLst/>
          </a:prstGeom>
        </p:spPr>
        <p:txBody>
          <a:bodyPr lIns="0" tIns="0" rIns="0" bIns="0" rtlCol="0" anchor="t">
            <a:spAutoFit/>
          </a:bodyPr>
          <a:lstStyle/>
          <a:p>
            <a:pPr marL="0" lvl="0" indent="0" algn="l">
              <a:lnSpc>
                <a:spcPts val="3120"/>
              </a:lnSpc>
              <a:spcBef>
                <a:spcPct val="0"/>
              </a:spcBef>
            </a:pPr>
            <a:r>
              <a:rPr lang="en-US" sz="2400" b="1">
                <a:solidFill>
                  <a:srgbClr val="1D1D1F"/>
                </a:solidFill>
                <a:latin typeface="Now Heavy"/>
                <a:ea typeface="Now Heavy"/>
                <a:cs typeface="Now Heavy"/>
                <a:sym typeface="Now Heavy"/>
              </a:rPr>
              <a:t>Uzvedības grūtības  izglītībā</a:t>
            </a:r>
          </a:p>
        </p:txBody>
      </p:sp>
      <p:sp>
        <p:nvSpPr>
          <p:cNvPr id="13" name="TextBox 13"/>
          <p:cNvSpPr txBox="1"/>
          <p:nvPr/>
        </p:nvSpPr>
        <p:spPr>
          <a:xfrm>
            <a:off x="11608435" y="5692787"/>
            <a:ext cx="5650865" cy="383858"/>
          </a:xfrm>
          <a:prstGeom prst="rect">
            <a:avLst/>
          </a:prstGeom>
        </p:spPr>
        <p:txBody>
          <a:bodyPr lIns="0" tIns="0" rIns="0" bIns="0" rtlCol="0" anchor="t">
            <a:spAutoFit/>
          </a:bodyPr>
          <a:lstStyle/>
          <a:p>
            <a:pPr marL="0" lvl="0" indent="0" algn="l">
              <a:lnSpc>
                <a:spcPts val="3120"/>
              </a:lnSpc>
              <a:spcBef>
                <a:spcPct val="0"/>
              </a:spcBef>
            </a:pPr>
            <a:r>
              <a:rPr lang="en-US" sz="2400" b="1">
                <a:solidFill>
                  <a:srgbClr val="1D1D1F"/>
                </a:solidFill>
                <a:latin typeface="Now Heavy"/>
                <a:ea typeface="Now Heavy"/>
                <a:cs typeface="Now Heavy"/>
                <a:sym typeface="Now Heavy"/>
              </a:rPr>
              <a:t>Sarežģītu situāciju ceļvedis</a:t>
            </a:r>
          </a:p>
        </p:txBody>
      </p:sp>
      <p:sp>
        <p:nvSpPr>
          <p:cNvPr id="14" name="TextBox 14"/>
          <p:cNvSpPr txBox="1"/>
          <p:nvPr/>
        </p:nvSpPr>
        <p:spPr>
          <a:xfrm>
            <a:off x="11608435" y="3575325"/>
            <a:ext cx="5417480" cy="383858"/>
          </a:xfrm>
          <a:prstGeom prst="rect">
            <a:avLst/>
          </a:prstGeom>
        </p:spPr>
        <p:txBody>
          <a:bodyPr lIns="0" tIns="0" rIns="0" bIns="0" rtlCol="0" anchor="t">
            <a:spAutoFit/>
          </a:bodyPr>
          <a:lstStyle/>
          <a:p>
            <a:pPr marL="0" lvl="0" indent="0" algn="l">
              <a:lnSpc>
                <a:spcPts val="3120"/>
              </a:lnSpc>
              <a:spcBef>
                <a:spcPct val="0"/>
              </a:spcBef>
            </a:pPr>
            <a:r>
              <a:rPr lang="en-US" sz="2400" b="1">
                <a:solidFill>
                  <a:srgbClr val="1D1D1F"/>
                </a:solidFill>
                <a:latin typeface="Now Heavy"/>
                <a:ea typeface="Now Heavy"/>
                <a:cs typeface="Now Heavy"/>
                <a:sym typeface="Now Heavy"/>
              </a:rPr>
              <a:t>Labbūtības aspekti izglītībā</a:t>
            </a:r>
          </a:p>
        </p:txBody>
      </p:sp>
      <p:sp>
        <p:nvSpPr>
          <p:cNvPr id="15" name="TextBox 15"/>
          <p:cNvSpPr txBox="1"/>
          <p:nvPr/>
        </p:nvSpPr>
        <p:spPr>
          <a:xfrm>
            <a:off x="11608435" y="7747287"/>
            <a:ext cx="5960947" cy="383858"/>
          </a:xfrm>
          <a:prstGeom prst="rect">
            <a:avLst/>
          </a:prstGeom>
        </p:spPr>
        <p:txBody>
          <a:bodyPr lIns="0" tIns="0" rIns="0" bIns="0" rtlCol="0" anchor="t">
            <a:spAutoFit/>
          </a:bodyPr>
          <a:lstStyle/>
          <a:p>
            <a:pPr marL="0" lvl="0" indent="0" algn="l">
              <a:lnSpc>
                <a:spcPts val="3120"/>
              </a:lnSpc>
              <a:spcBef>
                <a:spcPct val="0"/>
              </a:spcBef>
            </a:pPr>
            <a:r>
              <a:rPr lang="en-US" sz="2400" b="1">
                <a:solidFill>
                  <a:srgbClr val="1D1D1F"/>
                </a:solidFill>
                <a:latin typeface="Now Heavy"/>
                <a:ea typeface="Now Heavy"/>
                <a:cs typeface="Now Heavy"/>
                <a:sym typeface="Now Heavy"/>
              </a:rPr>
              <a:t>Labbūtības veicināšana</a:t>
            </a:r>
          </a:p>
        </p:txBody>
      </p:sp>
      <p:sp>
        <p:nvSpPr>
          <p:cNvPr id="16" name="TextBox 16"/>
          <p:cNvSpPr txBox="1"/>
          <p:nvPr/>
        </p:nvSpPr>
        <p:spPr>
          <a:xfrm>
            <a:off x="11608435" y="2034372"/>
            <a:ext cx="4504178" cy="77724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Definīcija, cēloņi un uzvedības modelis</a:t>
            </a:r>
          </a:p>
        </p:txBody>
      </p:sp>
      <p:sp>
        <p:nvSpPr>
          <p:cNvPr id="17" name="TextBox 17"/>
          <p:cNvSpPr txBox="1"/>
          <p:nvPr/>
        </p:nvSpPr>
        <p:spPr>
          <a:xfrm>
            <a:off x="11608435" y="4088428"/>
            <a:ext cx="4504178" cy="37719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Definīcīja, labbūtības aspekti</a:t>
            </a:r>
          </a:p>
        </p:txBody>
      </p:sp>
      <p:sp>
        <p:nvSpPr>
          <p:cNvPr id="18" name="TextBox 18"/>
          <p:cNvSpPr txBox="1"/>
          <p:nvPr/>
        </p:nvSpPr>
        <p:spPr>
          <a:xfrm>
            <a:off x="11608435" y="6205891"/>
            <a:ext cx="4504178" cy="37719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Jautājumi no auditorijas</a:t>
            </a:r>
          </a:p>
        </p:txBody>
      </p:sp>
      <p:sp>
        <p:nvSpPr>
          <p:cNvPr id="19" name="TextBox 19"/>
          <p:cNvSpPr txBox="1"/>
          <p:nvPr/>
        </p:nvSpPr>
        <p:spPr>
          <a:xfrm>
            <a:off x="11608435" y="8260391"/>
            <a:ext cx="4504178" cy="77724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Problēmrisināšanas stratēģijas pielietošana</a:t>
            </a:r>
          </a:p>
        </p:txBody>
      </p:sp>
      <p:sp>
        <p:nvSpPr>
          <p:cNvPr id="20" name="Freeform 20"/>
          <p:cNvSpPr/>
          <p:nvPr/>
        </p:nvSpPr>
        <p:spPr>
          <a:xfrm>
            <a:off x="16112614" y="531792"/>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2217361" y="1186181"/>
            <a:ext cx="5235217" cy="1899919"/>
          </a:xfrm>
          <a:prstGeom prst="rect">
            <a:avLst/>
          </a:prstGeom>
        </p:spPr>
        <p:txBody>
          <a:bodyPr lIns="0" tIns="0" rIns="0" bIns="0" rtlCol="0" anchor="t">
            <a:spAutoFit/>
          </a:bodyPr>
          <a:lstStyle/>
          <a:p>
            <a:pPr algn="l">
              <a:lnSpc>
                <a:spcPts val="4340"/>
              </a:lnSpc>
            </a:pPr>
            <a:r>
              <a:rPr lang="en-US" sz="3100" b="1">
                <a:solidFill>
                  <a:srgbClr val="1D1D1F"/>
                </a:solidFill>
                <a:latin typeface="Raleway Bold"/>
                <a:ea typeface="Raleway Bold"/>
                <a:cs typeface="Raleway Bold"/>
                <a:sym typeface="Raleway Bold"/>
              </a:rPr>
              <a:t>FIZISKĀS UN MENTĀLĀS VESELĪBAS VEICINĀŠANA</a:t>
            </a:r>
          </a:p>
          <a:p>
            <a:pPr algn="l">
              <a:lnSpc>
                <a:spcPts val="6719"/>
              </a:lnSpc>
            </a:pPr>
            <a:endParaRPr lang="en-US" sz="3100" b="1">
              <a:solidFill>
                <a:srgbClr val="1D1D1F"/>
              </a:solidFill>
              <a:latin typeface="Raleway Bold"/>
              <a:ea typeface="Raleway Bold"/>
              <a:cs typeface="Raleway Bold"/>
              <a:sym typeface="Raleway Bold"/>
            </a:endParaRPr>
          </a:p>
        </p:txBody>
      </p:sp>
      <p:sp>
        <p:nvSpPr>
          <p:cNvPr id="3" name="TextBox 3"/>
          <p:cNvSpPr txBox="1"/>
          <p:nvPr/>
        </p:nvSpPr>
        <p:spPr>
          <a:xfrm>
            <a:off x="2052074" y="3028950"/>
            <a:ext cx="5400505" cy="6377940"/>
          </a:xfrm>
          <a:prstGeom prst="rect">
            <a:avLst/>
          </a:prstGeom>
        </p:spPr>
        <p:txBody>
          <a:bodyPr lIns="0" tIns="0" rIns="0" bIns="0" rtlCol="0" anchor="t">
            <a:spAutoFit/>
          </a:bodyPr>
          <a:lstStyle/>
          <a:p>
            <a:pPr marL="453390" lvl="1" indent="-226695" algn="l">
              <a:lnSpc>
                <a:spcPts val="3150"/>
              </a:lnSpc>
              <a:buFont typeface="Arial"/>
              <a:buChar char="•"/>
            </a:pPr>
            <a:r>
              <a:rPr lang="en-US" sz="2100">
                <a:solidFill>
                  <a:srgbClr val="606060"/>
                </a:solidFill>
                <a:latin typeface="Now"/>
                <a:ea typeface="Now"/>
                <a:cs typeface="Now"/>
                <a:sym typeface="Now"/>
              </a:rPr>
              <a:t>Izglītot skolēnus par mentālās veselības jautājumiem (speciālisti, video, gadījuma analīze, lomu spēles)</a:t>
            </a:r>
          </a:p>
          <a:p>
            <a:pPr marL="453390" lvl="1" indent="-226695" algn="l">
              <a:lnSpc>
                <a:spcPts val="3150"/>
              </a:lnSpc>
              <a:buFont typeface="Arial"/>
              <a:buChar char="•"/>
            </a:pPr>
            <a:r>
              <a:rPr lang="en-US" sz="2100">
                <a:solidFill>
                  <a:srgbClr val="606060"/>
                </a:solidFill>
                <a:latin typeface="Now"/>
                <a:ea typeface="Now"/>
                <a:cs typeface="Now"/>
                <a:sym typeface="Now"/>
              </a:rPr>
              <a:t>Nodrošināt iespēju apmeklēt mentālās veselības speciālistu</a:t>
            </a:r>
          </a:p>
          <a:p>
            <a:pPr marL="453390" lvl="1" indent="-226695" algn="l">
              <a:lnSpc>
                <a:spcPts val="3150"/>
              </a:lnSpc>
              <a:buFont typeface="Arial"/>
              <a:buChar char="•"/>
            </a:pPr>
            <a:r>
              <a:rPr lang="en-US" sz="2100">
                <a:solidFill>
                  <a:srgbClr val="606060"/>
                </a:solidFill>
                <a:latin typeface="Now"/>
                <a:ea typeface="Now"/>
                <a:cs typeface="Now"/>
                <a:sym typeface="Now"/>
              </a:rPr>
              <a:t>Nodrošināt aktivitātes, kas palīdz starpbrīžos izkustēties</a:t>
            </a:r>
          </a:p>
          <a:p>
            <a:pPr marL="453390" lvl="1" indent="-226695" algn="l">
              <a:lnSpc>
                <a:spcPts val="3150"/>
              </a:lnSpc>
              <a:buFont typeface="Arial"/>
              <a:buChar char="•"/>
            </a:pPr>
            <a:r>
              <a:rPr lang="en-US" sz="2100">
                <a:solidFill>
                  <a:srgbClr val="606060"/>
                </a:solidFill>
                <a:latin typeface="Now"/>
                <a:ea typeface="Now"/>
                <a:cs typeface="Now"/>
                <a:sym typeface="Now"/>
              </a:rPr>
              <a:t>Ieviest kustību pauzes mācību priekšmetos</a:t>
            </a:r>
          </a:p>
          <a:p>
            <a:pPr marL="453390" lvl="1" indent="-226695" algn="l">
              <a:lnSpc>
                <a:spcPts val="3150"/>
              </a:lnSpc>
              <a:buFont typeface="Arial"/>
              <a:buChar char="•"/>
            </a:pPr>
            <a:r>
              <a:rPr lang="en-US" sz="2100">
                <a:solidFill>
                  <a:srgbClr val="606060"/>
                </a:solidFill>
                <a:latin typeface="Now"/>
                <a:ea typeface="Now"/>
                <a:cs typeface="Now"/>
                <a:sym typeface="Now"/>
              </a:rPr>
              <a:t>Plānot nodarbības, kurās iesaistīta fiziskā aktivitāte</a:t>
            </a:r>
          </a:p>
          <a:p>
            <a:pPr marL="453390" lvl="1" indent="-226695" algn="l">
              <a:lnSpc>
                <a:spcPts val="3150"/>
              </a:lnSpc>
              <a:buFont typeface="Arial"/>
              <a:buChar char="•"/>
            </a:pPr>
            <a:r>
              <a:rPr lang="en-US" sz="2100">
                <a:solidFill>
                  <a:srgbClr val="606060"/>
                </a:solidFill>
                <a:latin typeface="Now"/>
                <a:ea typeface="Now"/>
                <a:cs typeface="Now"/>
                <a:sym typeface="Now"/>
              </a:rPr>
              <a:t>Veicināt dalību dažādos projektos, kas sasitīti ar fizisko un mentālo veselību</a:t>
            </a:r>
          </a:p>
          <a:p>
            <a:pPr marL="453390" lvl="1" indent="-226695" algn="l">
              <a:lnSpc>
                <a:spcPts val="3150"/>
              </a:lnSpc>
              <a:buFont typeface="Arial"/>
              <a:buChar char="•"/>
            </a:pPr>
            <a:r>
              <a:rPr lang="en-US" sz="2100">
                <a:solidFill>
                  <a:srgbClr val="606060"/>
                </a:solidFill>
                <a:latin typeface="Now"/>
                <a:ea typeface="Now"/>
                <a:cs typeface="Now"/>
                <a:sym typeface="Now"/>
              </a:rPr>
              <a:t>Veidot veselīgā šķīvja principus, launaga kastītes utt.</a:t>
            </a:r>
          </a:p>
        </p:txBody>
      </p:sp>
      <p:sp>
        <p:nvSpPr>
          <p:cNvPr id="4" name="Freeform 4"/>
          <p:cNvSpPr/>
          <p:nvPr/>
        </p:nvSpPr>
        <p:spPr>
          <a:xfrm>
            <a:off x="10370804" y="1242823"/>
            <a:ext cx="6888496" cy="4114800"/>
          </a:xfrm>
          <a:custGeom>
            <a:avLst/>
            <a:gdLst/>
            <a:ahLst/>
            <a:cxnLst/>
            <a:rect l="l" t="t" r="r" b="b"/>
            <a:pathLst>
              <a:path w="6888496" h="4114800">
                <a:moveTo>
                  <a:pt x="0" y="0"/>
                </a:moveTo>
                <a:lnTo>
                  <a:pt x="6888496" y="0"/>
                </a:lnTo>
                <a:lnTo>
                  <a:pt x="6888496" y="4114800"/>
                </a:lnTo>
                <a:lnTo>
                  <a:pt x="0" y="4114800"/>
                </a:lnTo>
                <a:lnTo>
                  <a:pt x="0" y="0"/>
                </a:lnTo>
                <a:close/>
              </a:path>
            </a:pathLst>
          </a:custGeom>
          <a:blipFill>
            <a:blip r:embed="rId2"/>
            <a:stretch>
              <a:fillRect t="-5837" b="-5837"/>
            </a:stretch>
          </a:blipFill>
        </p:spPr>
        <p:txBody>
          <a:bodyPr/>
          <a:lstStyle/>
          <a:p>
            <a:endParaRPr lang="en-GB"/>
          </a:p>
        </p:txBody>
      </p:sp>
      <p:sp>
        <p:nvSpPr>
          <p:cNvPr id="5" name="Freeform 5"/>
          <p:cNvSpPr/>
          <p:nvPr/>
        </p:nvSpPr>
        <p:spPr>
          <a:xfrm>
            <a:off x="10370804" y="5848636"/>
            <a:ext cx="6888496" cy="4114800"/>
          </a:xfrm>
          <a:custGeom>
            <a:avLst/>
            <a:gdLst/>
            <a:ahLst/>
            <a:cxnLst/>
            <a:rect l="l" t="t" r="r" b="b"/>
            <a:pathLst>
              <a:path w="6888496" h="4114800">
                <a:moveTo>
                  <a:pt x="0" y="0"/>
                </a:moveTo>
                <a:lnTo>
                  <a:pt x="6888496" y="0"/>
                </a:lnTo>
                <a:lnTo>
                  <a:pt x="6888496" y="4114800"/>
                </a:lnTo>
                <a:lnTo>
                  <a:pt x="0" y="4114800"/>
                </a:lnTo>
                <a:lnTo>
                  <a:pt x="0" y="0"/>
                </a:lnTo>
                <a:close/>
              </a:path>
            </a:pathLst>
          </a:custGeom>
          <a:blipFill>
            <a:blip r:embed="rId3"/>
            <a:stretch>
              <a:fillRect t="-5802" b="-5802"/>
            </a:stretch>
          </a:blipFill>
        </p:spPr>
        <p:txBody>
          <a:bodyPr/>
          <a:lstStyle/>
          <a:p>
            <a:endParaRPr lang="en-GB"/>
          </a:p>
        </p:txBody>
      </p:sp>
      <p:sp>
        <p:nvSpPr>
          <p:cNvPr id="6" name="Freeform 6"/>
          <p:cNvSpPr/>
          <p:nvPr/>
        </p:nvSpPr>
        <p:spPr>
          <a:xfrm>
            <a:off x="16137317"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1701683" y="1173534"/>
            <a:ext cx="5946656" cy="1073784"/>
          </a:xfrm>
          <a:prstGeom prst="rect">
            <a:avLst/>
          </a:prstGeom>
        </p:spPr>
        <p:txBody>
          <a:bodyPr lIns="0" tIns="0" rIns="0" bIns="0" rtlCol="0" anchor="t">
            <a:spAutoFit/>
          </a:bodyPr>
          <a:lstStyle/>
          <a:p>
            <a:pPr algn="l">
              <a:lnSpc>
                <a:spcPts val="4340"/>
              </a:lnSpc>
            </a:pPr>
            <a:r>
              <a:rPr lang="en-US" sz="3100" b="1">
                <a:solidFill>
                  <a:srgbClr val="1D1D1F"/>
                </a:solidFill>
                <a:latin typeface="Raleway Bold"/>
                <a:ea typeface="Raleway Bold"/>
                <a:cs typeface="Raleway Bold"/>
                <a:sym typeface="Raleway Bold"/>
              </a:rPr>
              <a:t>SOCIĀLI EMOCIONĀLO KOMPETENČU ATTĪSTĪŠANA</a:t>
            </a:r>
          </a:p>
        </p:txBody>
      </p:sp>
      <p:sp>
        <p:nvSpPr>
          <p:cNvPr id="3" name="TextBox 3"/>
          <p:cNvSpPr txBox="1"/>
          <p:nvPr/>
        </p:nvSpPr>
        <p:spPr>
          <a:xfrm>
            <a:off x="1467466" y="2912755"/>
            <a:ext cx="7180732" cy="5177790"/>
          </a:xfrm>
          <a:prstGeom prst="rect">
            <a:avLst/>
          </a:prstGeom>
        </p:spPr>
        <p:txBody>
          <a:bodyPr lIns="0" tIns="0" rIns="0" bIns="0" rtlCol="0" anchor="t">
            <a:spAutoFit/>
          </a:bodyPr>
          <a:lstStyle/>
          <a:p>
            <a:pPr marL="453390" lvl="1" indent="-226695" algn="l">
              <a:lnSpc>
                <a:spcPts val="3150"/>
              </a:lnSpc>
              <a:buFont typeface="Arial"/>
              <a:buChar char="•"/>
            </a:pPr>
            <a:r>
              <a:rPr lang="en-US" sz="2100">
                <a:solidFill>
                  <a:srgbClr val="606060"/>
                </a:solidFill>
                <a:latin typeface="Now"/>
                <a:ea typeface="Now"/>
                <a:cs typeface="Now"/>
                <a:sym typeface="Now"/>
              </a:rPr>
              <a:t>Ieviest sociāli emocionālo prasmju apgūšanu</a:t>
            </a:r>
          </a:p>
          <a:p>
            <a:pPr marL="453390" lvl="1" indent="-226695" algn="l">
              <a:lnSpc>
                <a:spcPts val="3150"/>
              </a:lnSpc>
              <a:buFont typeface="Arial"/>
              <a:buChar char="•"/>
            </a:pPr>
            <a:r>
              <a:rPr lang="en-US" sz="2100">
                <a:solidFill>
                  <a:srgbClr val="606060"/>
                </a:solidFill>
                <a:latin typeface="Now"/>
                <a:ea typeface="Now"/>
                <a:cs typeface="Now"/>
                <a:sym typeface="Now"/>
              </a:rPr>
              <a:t>palīdzēt skolniekiem izprast savas jūtas un emocijas</a:t>
            </a:r>
          </a:p>
          <a:p>
            <a:pPr marL="453390" lvl="1" indent="-226695" algn="l">
              <a:lnSpc>
                <a:spcPts val="3150"/>
              </a:lnSpc>
              <a:buFont typeface="Arial"/>
              <a:buChar char="•"/>
            </a:pPr>
            <a:r>
              <a:rPr lang="en-US" sz="2100">
                <a:solidFill>
                  <a:srgbClr val="606060"/>
                </a:solidFill>
                <a:latin typeface="Now"/>
                <a:ea typeface="Now"/>
                <a:cs typeface="Now"/>
                <a:sym typeface="Now"/>
              </a:rPr>
              <a:t>veicināt skolnieku pašrefleksijas spēju</a:t>
            </a:r>
          </a:p>
          <a:p>
            <a:pPr marL="453390" lvl="1" indent="-226695" algn="l">
              <a:lnSpc>
                <a:spcPts val="3150"/>
              </a:lnSpc>
              <a:buFont typeface="Arial"/>
              <a:buChar char="•"/>
            </a:pPr>
            <a:r>
              <a:rPr lang="en-US" sz="2100">
                <a:solidFill>
                  <a:srgbClr val="606060"/>
                </a:solidFill>
                <a:latin typeface="Now"/>
                <a:ea typeface="Now"/>
                <a:cs typeface="Now"/>
                <a:sym typeface="Now"/>
              </a:rPr>
              <a:t>pārrunāt dažādas emociju regulācijas prasmes, trenēt tās klasē</a:t>
            </a:r>
          </a:p>
          <a:p>
            <a:pPr marL="453390" lvl="1" indent="-226695" algn="l">
              <a:lnSpc>
                <a:spcPts val="3150"/>
              </a:lnSpc>
              <a:buFont typeface="Arial"/>
              <a:buChar char="•"/>
            </a:pPr>
            <a:r>
              <a:rPr lang="en-US" sz="2100">
                <a:solidFill>
                  <a:srgbClr val="606060"/>
                </a:solidFill>
                <a:latin typeface="Now"/>
                <a:ea typeface="Now"/>
                <a:cs typeface="Now"/>
                <a:sym typeface="Now"/>
              </a:rPr>
              <a:t>izvirzīt personīgos mēŗkus</a:t>
            </a:r>
          </a:p>
          <a:p>
            <a:pPr marL="453390" lvl="1" indent="-226695" algn="l">
              <a:lnSpc>
                <a:spcPts val="3150"/>
              </a:lnSpc>
              <a:buFont typeface="Arial"/>
              <a:buChar char="•"/>
            </a:pPr>
            <a:r>
              <a:rPr lang="en-US" sz="2100">
                <a:solidFill>
                  <a:srgbClr val="606060"/>
                </a:solidFill>
                <a:latin typeface="Now"/>
                <a:ea typeface="Now"/>
                <a:cs typeface="Now"/>
                <a:sym typeface="Now"/>
              </a:rPr>
              <a:t>veicināt empātiju caur citu piemēriem</a:t>
            </a:r>
          </a:p>
          <a:p>
            <a:pPr marL="453390" lvl="1" indent="-226695" algn="l">
              <a:lnSpc>
                <a:spcPts val="3150"/>
              </a:lnSpc>
              <a:buFont typeface="Arial"/>
              <a:buChar char="•"/>
            </a:pPr>
            <a:r>
              <a:rPr lang="en-US" sz="2100">
                <a:solidFill>
                  <a:srgbClr val="606060"/>
                </a:solidFill>
                <a:latin typeface="Now"/>
                <a:ea typeface="Now"/>
                <a:cs typeface="Now"/>
                <a:sym typeface="Now"/>
              </a:rPr>
              <a:t>apspriest dažādas konfliktu risināšanas prasmes (lomu spēles)</a:t>
            </a:r>
          </a:p>
          <a:p>
            <a:pPr marL="453390" lvl="1" indent="-226695" algn="l">
              <a:lnSpc>
                <a:spcPts val="3150"/>
              </a:lnSpc>
              <a:buFont typeface="Arial"/>
              <a:buChar char="•"/>
            </a:pPr>
            <a:r>
              <a:rPr lang="en-US" sz="2100">
                <a:solidFill>
                  <a:srgbClr val="606060"/>
                </a:solidFill>
                <a:latin typeface="Now"/>
                <a:ea typeface="Now"/>
                <a:cs typeface="Now"/>
                <a:sym typeface="Now"/>
              </a:rPr>
              <a:t>pārrunāt dažādas komunikācijas stratēģijas</a:t>
            </a:r>
          </a:p>
          <a:p>
            <a:pPr marL="453390" lvl="1" indent="-226695" algn="l">
              <a:lnSpc>
                <a:spcPts val="3150"/>
              </a:lnSpc>
              <a:buFont typeface="Arial"/>
              <a:buChar char="•"/>
            </a:pPr>
            <a:r>
              <a:rPr lang="en-US" sz="2100">
                <a:solidFill>
                  <a:srgbClr val="606060"/>
                </a:solidFill>
                <a:latin typeface="Now"/>
                <a:ea typeface="Now"/>
                <a:cs typeface="Now"/>
                <a:sym typeface="Now"/>
              </a:rPr>
              <a:t>attīstīt kristisko domāšanu un problēmu risināšanu</a:t>
            </a:r>
          </a:p>
          <a:p>
            <a:pPr marL="453390" lvl="1" indent="-226695" algn="l">
              <a:lnSpc>
                <a:spcPts val="3150"/>
              </a:lnSpc>
              <a:buFont typeface="Arial"/>
              <a:buChar char="•"/>
            </a:pPr>
            <a:r>
              <a:rPr lang="en-US" sz="2100">
                <a:solidFill>
                  <a:srgbClr val="606060"/>
                </a:solidFill>
                <a:latin typeface="Now"/>
                <a:ea typeface="Now"/>
                <a:cs typeface="Now"/>
                <a:sym typeface="Now"/>
              </a:rPr>
              <a:t>ieviest apzinātības rītus</a:t>
            </a:r>
          </a:p>
          <a:p>
            <a:pPr marL="453390" lvl="1" indent="-226695" algn="l">
              <a:lnSpc>
                <a:spcPts val="3150"/>
              </a:lnSpc>
              <a:buFont typeface="Arial"/>
              <a:buChar char="•"/>
            </a:pPr>
            <a:r>
              <a:rPr lang="en-US" sz="2100">
                <a:solidFill>
                  <a:srgbClr val="606060"/>
                </a:solidFill>
                <a:latin typeface="Now"/>
                <a:ea typeface="Now"/>
                <a:cs typeface="Now"/>
                <a:sym typeface="Now"/>
              </a:rPr>
              <a:t>ieviest vienaudžu monitoringa un mentora sistēmu</a:t>
            </a:r>
          </a:p>
        </p:txBody>
      </p:sp>
      <p:sp>
        <p:nvSpPr>
          <p:cNvPr id="4" name="Freeform 4"/>
          <p:cNvSpPr/>
          <p:nvPr/>
        </p:nvSpPr>
        <p:spPr>
          <a:xfrm>
            <a:off x="10293891" y="1415425"/>
            <a:ext cx="6965409" cy="4114800"/>
          </a:xfrm>
          <a:custGeom>
            <a:avLst/>
            <a:gdLst/>
            <a:ahLst/>
            <a:cxnLst/>
            <a:rect l="l" t="t" r="r" b="b"/>
            <a:pathLst>
              <a:path w="6965409" h="4114800">
                <a:moveTo>
                  <a:pt x="0" y="0"/>
                </a:moveTo>
                <a:lnTo>
                  <a:pt x="6965409" y="0"/>
                </a:lnTo>
                <a:lnTo>
                  <a:pt x="6965409" y="4114800"/>
                </a:lnTo>
                <a:lnTo>
                  <a:pt x="0" y="4114800"/>
                </a:lnTo>
                <a:lnTo>
                  <a:pt x="0" y="0"/>
                </a:lnTo>
                <a:close/>
              </a:path>
            </a:pathLst>
          </a:custGeom>
          <a:blipFill>
            <a:blip r:embed="rId2"/>
            <a:stretch>
              <a:fillRect t="-6443" b="-6443"/>
            </a:stretch>
          </a:blipFill>
        </p:spPr>
        <p:txBody>
          <a:bodyPr/>
          <a:lstStyle/>
          <a:p>
            <a:endParaRPr lang="en-GB"/>
          </a:p>
        </p:txBody>
      </p:sp>
      <p:sp>
        <p:nvSpPr>
          <p:cNvPr id="5" name="Freeform 5"/>
          <p:cNvSpPr/>
          <p:nvPr/>
        </p:nvSpPr>
        <p:spPr>
          <a:xfrm>
            <a:off x="10293891" y="5702827"/>
            <a:ext cx="6965409" cy="4114800"/>
          </a:xfrm>
          <a:custGeom>
            <a:avLst/>
            <a:gdLst/>
            <a:ahLst/>
            <a:cxnLst/>
            <a:rect l="l" t="t" r="r" b="b"/>
            <a:pathLst>
              <a:path w="6965409" h="4114800">
                <a:moveTo>
                  <a:pt x="0" y="0"/>
                </a:moveTo>
                <a:lnTo>
                  <a:pt x="6965409" y="0"/>
                </a:lnTo>
                <a:lnTo>
                  <a:pt x="6965409" y="4114800"/>
                </a:lnTo>
                <a:lnTo>
                  <a:pt x="0" y="4114800"/>
                </a:lnTo>
                <a:lnTo>
                  <a:pt x="0" y="0"/>
                </a:lnTo>
                <a:close/>
              </a:path>
            </a:pathLst>
          </a:custGeom>
          <a:blipFill>
            <a:blip r:embed="rId3"/>
            <a:stretch>
              <a:fillRect t="-2546" b="-2546"/>
            </a:stretch>
          </a:blipFill>
        </p:spPr>
        <p:txBody>
          <a:bodyPr/>
          <a:lstStyle/>
          <a:p>
            <a:endParaRPr lang="en-GB"/>
          </a:p>
        </p:txBody>
      </p:sp>
      <p:sp>
        <p:nvSpPr>
          <p:cNvPr id="6" name="Freeform 6"/>
          <p:cNvSpPr/>
          <p:nvPr/>
        </p:nvSpPr>
        <p:spPr>
          <a:xfrm>
            <a:off x="16112614"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9620909" y="1399246"/>
            <a:ext cx="7638391" cy="4114800"/>
          </a:xfrm>
          <a:custGeom>
            <a:avLst/>
            <a:gdLst/>
            <a:ahLst/>
            <a:cxnLst/>
            <a:rect l="l" t="t" r="r" b="b"/>
            <a:pathLst>
              <a:path w="7638391" h="4114800">
                <a:moveTo>
                  <a:pt x="0" y="0"/>
                </a:moveTo>
                <a:lnTo>
                  <a:pt x="7638391" y="0"/>
                </a:lnTo>
                <a:lnTo>
                  <a:pt x="7638391" y="4114800"/>
                </a:lnTo>
                <a:lnTo>
                  <a:pt x="0" y="4114800"/>
                </a:lnTo>
                <a:lnTo>
                  <a:pt x="0" y="0"/>
                </a:lnTo>
                <a:close/>
              </a:path>
            </a:pathLst>
          </a:custGeom>
          <a:blipFill>
            <a:blip r:embed="rId2"/>
            <a:stretch>
              <a:fillRect t="-11877" b="-11877"/>
            </a:stretch>
          </a:blipFill>
        </p:spPr>
        <p:txBody>
          <a:bodyPr/>
          <a:lstStyle/>
          <a:p>
            <a:endParaRPr lang="en-GB"/>
          </a:p>
        </p:txBody>
      </p:sp>
      <p:sp>
        <p:nvSpPr>
          <p:cNvPr id="3" name="Freeform 3"/>
          <p:cNvSpPr/>
          <p:nvPr/>
        </p:nvSpPr>
        <p:spPr>
          <a:xfrm>
            <a:off x="9620909" y="5884592"/>
            <a:ext cx="7638391" cy="4114800"/>
          </a:xfrm>
          <a:custGeom>
            <a:avLst/>
            <a:gdLst/>
            <a:ahLst/>
            <a:cxnLst/>
            <a:rect l="l" t="t" r="r" b="b"/>
            <a:pathLst>
              <a:path w="7638391" h="4114800">
                <a:moveTo>
                  <a:pt x="0" y="0"/>
                </a:moveTo>
                <a:lnTo>
                  <a:pt x="7638391" y="0"/>
                </a:lnTo>
                <a:lnTo>
                  <a:pt x="7638391" y="4114800"/>
                </a:lnTo>
                <a:lnTo>
                  <a:pt x="0" y="4114800"/>
                </a:lnTo>
                <a:lnTo>
                  <a:pt x="0" y="0"/>
                </a:lnTo>
                <a:close/>
              </a:path>
            </a:pathLst>
          </a:custGeom>
          <a:blipFill>
            <a:blip r:embed="rId3"/>
            <a:stretch>
              <a:fillRect t="-11916" b="-11916"/>
            </a:stretch>
          </a:blipFill>
        </p:spPr>
        <p:txBody>
          <a:bodyPr/>
          <a:lstStyle/>
          <a:p>
            <a:endParaRPr lang="en-GB"/>
          </a:p>
        </p:txBody>
      </p:sp>
      <p:sp>
        <p:nvSpPr>
          <p:cNvPr id="4" name="TextBox 4"/>
          <p:cNvSpPr txBox="1"/>
          <p:nvPr/>
        </p:nvSpPr>
        <p:spPr>
          <a:xfrm>
            <a:off x="1028700" y="1096622"/>
            <a:ext cx="7823086" cy="1616709"/>
          </a:xfrm>
          <a:prstGeom prst="rect">
            <a:avLst/>
          </a:prstGeom>
        </p:spPr>
        <p:txBody>
          <a:bodyPr lIns="0" tIns="0" rIns="0" bIns="0" rtlCol="0" anchor="t">
            <a:spAutoFit/>
          </a:bodyPr>
          <a:lstStyle/>
          <a:p>
            <a:pPr algn="l">
              <a:lnSpc>
                <a:spcPts val="4340"/>
              </a:lnSpc>
            </a:pPr>
            <a:r>
              <a:rPr lang="en-US" sz="3100" b="1">
                <a:solidFill>
                  <a:srgbClr val="1D1D1F"/>
                </a:solidFill>
                <a:latin typeface="Raleway Bold"/>
                <a:ea typeface="Raleway Bold"/>
                <a:cs typeface="Raleway Bold"/>
                <a:sym typeface="Raleway Bold"/>
              </a:rPr>
              <a:t> ATBALSTOŠA VIDE, KAS VEICINA POZITĪVAS ATTIECĪBAS, SADARBĪBU, MĀCĪŠANOS UN PERSONĪGO ATTĪSTĪBU</a:t>
            </a:r>
          </a:p>
        </p:txBody>
      </p:sp>
      <p:sp>
        <p:nvSpPr>
          <p:cNvPr id="5" name="TextBox 5"/>
          <p:cNvSpPr txBox="1"/>
          <p:nvPr/>
        </p:nvSpPr>
        <p:spPr>
          <a:xfrm>
            <a:off x="1582835" y="3556635"/>
            <a:ext cx="4360442" cy="5266721"/>
          </a:xfrm>
          <a:prstGeom prst="rect">
            <a:avLst/>
          </a:prstGeom>
        </p:spPr>
        <p:txBody>
          <a:bodyPr lIns="0" tIns="0" rIns="0" bIns="0" rtlCol="0" anchor="t">
            <a:spAutoFit/>
          </a:bodyPr>
          <a:lstStyle/>
          <a:p>
            <a:pPr marL="499439" lvl="1" indent="-249720" algn="l">
              <a:lnSpc>
                <a:spcPts val="3469"/>
              </a:lnSpc>
              <a:buFont typeface="Arial"/>
              <a:buChar char="•"/>
            </a:pPr>
            <a:r>
              <a:rPr lang="en-US" sz="2313">
                <a:solidFill>
                  <a:srgbClr val="606060"/>
                </a:solidFill>
                <a:latin typeface="Now"/>
                <a:ea typeface="Now"/>
                <a:cs typeface="Now"/>
                <a:sym typeface="Now"/>
              </a:rPr>
              <a:t>Individuālas sarunas</a:t>
            </a:r>
          </a:p>
          <a:p>
            <a:pPr marL="499439" lvl="1" indent="-249720" algn="l">
              <a:lnSpc>
                <a:spcPts val="3469"/>
              </a:lnSpc>
              <a:buFont typeface="Arial"/>
              <a:buChar char="•"/>
            </a:pPr>
            <a:r>
              <a:rPr lang="en-US" sz="2313">
                <a:solidFill>
                  <a:srgbClr val="606060"/>
                </a:solidFill>
                <a:latin typeface="Now"/>
                <a:ea typeface="Now"/>
                <a:cs typeface="Now"/>
                <a:sym typeface="Now"/>
              </a:rPr>
              <a:t>Sajūtu termometrs</a:t>
            </a:r>
          </a:p>
          <a:p>
            <a:pPr marL="499439" lvl="1" indent="-249720" algn="l">
              <a:lnSpc>
                <a:spcPts val="3469"/>
              </a:lnSpc>
              <a:buFont typeface="Arial"/>
              <a:buChar char="•"/>
            </a:pPr>
            <a:r>
              <a:rPr lang="en-US" sz="2313">
                <a:solidFill>
                  <a:srgbClr val="606060"/>
                </a:solidFill>
                <a:latin typeface="Now"/>
                <a:ea typeface="Now"/>
                <a:cs typeface="Now"/>
                <a:sym typeface="Now"/>
              </a:rPr>
              <a:t>Anonīmā ziņu kastīte</a:t>
            </a:r>
          </a:p>
          <a:p>
            <a:pPr marL="499439" lvl="1" indent="-249720" algn="l">
              <a:lnSpc>
                <a:spcPts val="3469"/>
              </a:lnSpc>
              <a:buFont typeface="Arial"/>
              <a:buChar char="•"/>
            </a:pPr>
            <a:r>
              <a:rPr lang="en-US" sz="2313">
                <a:solidFill>
                  <a:srgbClr val="606060"/>
                </a:solidFill>
                <a:latin typeface="Now"/>
                <a:ea typeface="Now"/>
                <a:cs typeface="Now"/>
                <a:sym typeface="Now"/>
              </a:rPr>
              <a:t>Daudz pozitīva pastiprinājuma</a:t>
            </a:r>
          </a:p>
          <a:p>
            <a:pPr marL="499439" lvl="1" indent="-249720" algn="l">
              <a:lnSpc>
                <a:spcPts val="3469"/>
              </a:lnSpc>
              <a:buFont typeface="Arial"/>
              <a:buChar char="•"/>
            </a:pPr>
            <a:r>
              <a:rPr lang="en-US" sz="2313">
                <a:solidFill>
                  <a:srgbClr val="606060"/>
                </a:solidFill>
                <a:latin typeface="Now"/>
                <a:ea typeface="Now"/>
                <a:cs typeface="Now"/>
                <a:sym typeface="Now"/>
              </a:rPr>
              <a:t>Uz risinājumu vērsta pieeja</a:t>
            </a:r>
          </a:p>
          <a:p>
            <a:pPr marL="499439" lvl="1" indent="-249720" algn="l">
              <a:lnSpc>
                <a:spcPts val="3469"/>
              </a:lnSpc>
              <a:buFont typeface="Arial"/>
              <a:buChar char="•"/>
            </a:pPr>
            <a:r>
              <a:rPr lang="en-US" sz="2313">
                <a:solidFill>
                  <a:srgbClr val="606060"/>
                </a:solidFill>
                <a:latin typeface="Now"/>
                <a:ea typeface="Now"/>
                <a:cs typeface="Now"/>
                <a:sym typeface="Now"/>
              </a:rPr>
              <a:t>Austiņas trokšnu izolācijai</a:t>
            </a:r>
          </a:p>
          <a:p>
            <a:pPr marL="499439" lvl="1" indent="-249720" algn="l">
              <a:lnSpc>
                <a:spcPts val="3469"/>
              </a:lnSpc>
              <a:buFont typeface="Arial"/>
              <a:buChar char="•"/>
            </a:pPr>
            <a:r>
              <a:rPr lang="en-US" sz="2313">
                <a:solidFill>
                  <a:srgbClr val="606060"/>
                </a:solidFill>
                <a:latin typeface="Now"/>
                <a:ea typeface="Now"/>
                <a:cs typeface="Now"/>
                <a:sym typeface="Now"/>
              </a:rPr>
              <a:t>Klusā telpa</a:t>
            </a:r>
          </a:p>
          <a:p>
            <a:pPr marL="499439" lvl="1" indent="-249720" algn="l">
              <a:lnSpc>
                <a:spcPts val="3469"/>
              </a:lnSpc>
              <a:buFont typeface="Arial"/>
              <a:buChar char="•"/>
            </a:pPr>
            <a:r>
              <a:rPr lang="en-US" sz="2313">
                <a:solidFill>
                  <a:srgbClr val="606060"/>
                </a:solidFill>
                <a:latin typeface="Now"/>
                <a:ea typeface="Now"/>
                <a:cs typeface="Now"/>
                <a:sym typeface="Now"/>
              </a:rPr>
              <a:t>Stresa mazināšanas palīglīdzekļi</a:t>
            </a:r>
          </a:p>
          <a:p>
            <a:pPr marL="499439" lvl="1" indent="-249720" algn="l">
              <a:lnSpc>
                <a:spcPts val="3469"/>
              </a:lnSpc>
              <a:buFont typeface="Arial"/>
              <a:buChar char="•"/>
            </a:pPr>
            <a:r>
              <a:rPr lang="en-US" sz="2313">
                <a:solidFill>
                  <a:srgbClr val="606060"/>
                </a:solidFill>
                <a:latin typeface="Now"/>
                <a:ea typeface="Now"/>
                <a:cs typeface="Now"/>
                <a:sym typeface="Now"/>
              </a:rPr>
              <a:t>Vērtību un noteikumu saraksts</a:t>
            </a:r>
          </a:p>
        </p:txBody>
      </p:sp>
      <p:sp>
        <p:nvSpPr>
          <p:cNvPr id="6" name="Freeform 6"/>
          <p:cNvSpPr/>
          <p:nvPr/>
        </p:nvSpPr>
        <p:spPr>
          <a:xfrm>
            <a:off x="16112614"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1588329" y="570548"/>
            <a:ext cx="4753241"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DARBS GRUPĀS</a:t>
            </a:r>
          </a:p>
        </p:txBody>
      </p:sp>
      <p:sp>
        <p:nvSpPr>
          <p:cNvPr id="3" name="TextBox 3"/>
          <p:cNvSpPr txBox="1"/>
          <p:nvPr/>
        </p:nvSpPr>
        <p:spPr>
          <a:xfrm>
            <a:off x="1028700" y="1575451"/>
            <a:ext cx="14963230" cy="9467834"/>
          </a:xfrm>
          <a:prstGeom prst="rect">
            <a:avLst/>
          </a:prstGeom>
        </p:spPr>
        <p:txBody>
          <a:bodyPr lIns="0" tIns="0" rIns="0" bIns="0" rtlCol="0" anchor="t">
            <a:spAutoFit/>
          </a:bodyPr>
          <a:lstStyle/>
          <a:p>
            <a:pPr algn="l">
              <a:lnSpc>
                <a:spcPts val="4500"/>
              </a:lnSpc>
            </a:pPr>
            <a:r>
              <a:rPr lang="en-US" sz="3000">
                <a:solidFill>
                  <a:srgbClr val="606060"/>
                </a:solidFill>
                <a:latin typeface="Now"/>
                <a:ea typeface="Now"/>
                <a:cs typeface="Now"/>
                <a:sym typeface="Now"/>
              </a:rPr>
              <a:t> Uzvedības grūtību un labbūtības termometrs  mūsu organizācijā  (10 min ).</a:t>
            </a:r>
          </a:p>
          <a:p>
            <a:pPr algn="l">
              <a:lnSpc>
                <a:spcPts val="4500"/>
              </a:lnSpc>
            </a:pPr>
            <a:endParaRPr lang="en-US" sz="3000">
              <a:solidFill>
                <a:srgbClr val="606060"/>
              </a:solidFill>
              <a:latin typeface="Now"/>
              <a:ea typeface="Now"/>
              <a:cs typeface="Now"/>
              <a:sym typeface="Now"/>
            </a:endParaRPr>
          </a:p>
          <a:p>
            <a:pPr marL="647791" lvl="1" indent="-323895" algn="l">
              <a:lnSpc>
                <a:spcPts val="4500"/>
              </a:lnSpc>
              <a:buAutoNum type="arabicPeriod"/>
            </a:pPr>
            <a:r>
              <a:rPr lang="en-US" sz="3000">
                <a:solidFill>
                  <a:srgbClr val="606060"/>
                </a:solidFill>
                <a:latin typeface="Now"/>
                <a:ea typeface="Now"/>
                <a:cs typeface="Now"/>
                <a:sym typeface="Now"/>
              </a:rPr>
              <a:t>Pārrunājiet ar kādām uzvedības grūtībām Jūs visbiežāk sastopaties savā mācību iestādē? Ja ir bijuši kādi efektīvi risinājumi, pārrunājiet arī tos.</a:t>
            </a:r>
          </a:p>
          <a:p>
            <a:pPr marL="647791" lvl="1" indent="-323895" algn="l">
              <a:lnSpc>
                <a:spcPts val="4500"/>
              </a:lnSpc>
              <a:buAutoNum type="arabicPeriod"/>
            </a:pPr>
            <a:r>
              <a:rPr lang="en-US" sz="3000">
                <a:solidFill>
                  <a:srgbClr val="606060"/>
                </a:solidFill>
                <a:latin typeface="Now"/>
                <a:ea typeface="Now"/>
                <a:cs typeface="Now"/>
                <a:sym typeface="Now"/>
              </a:rPr>
              <a:t>Pārrunājiet savas mācību iestādes labbūtības aspektus, kādus rīkus un metodes jūs izmantojat, lai palīdzētu jaunietim attīstīt:</a:t>
            </a:r>
          </a:p>
          <a:p>
            <a:pPr algn="l">
              <a:lnSpc>
                <a:spcPts val="4500"/>
              </a:lnSpc>
            </a:pPr>
            <a:endParaRPr lang="en-US" sz="3000">
              <a:solidFill>
                <a:srgbClr val="606060"/>
              </a:solidFill>
              <a:latin typeface="Now"/>
              <a:ea typeface="Now"/>
              <a:cs typeface="Now"/>
              <a:sym typeface="Now"/>
            </a:endParaRPr>
          </a:p>
          <a:p>
            <a:pPr marL="496664" lvl="1" indent="-248332" algn="l">
              <a:lnSpc>
                <a:spcPts val="3450"/>
              </a:lnSpc>
              <a:buFont typeface="Arial"/>
              <a:buChar char="•"/>
            </a:pPr>
            <a:r>
              <a:rPr lang="en-US" sz="2300">
                <a:solidFill>
                  <a:srgbClr val="606060"/>
                </a:solidFill>
                <a:latin typeface="Now"/>
                <a:ea typeface="Now"/>
                <a:cs typeface="Now"/>
                <a:sym typeface="Now"/>
              </a:rPr>
              <a:t>aktīvu un jēgpilnu iesaistīšanos akadēmiskās un sabiedriskās aktivitātēs</a:t>
            </a:r>
          </a:p>
          <a:p>
            <a:pPr marL="496664" lvl="1" indent="-248332" algn="l">
              <a:lnSpc>
                <a:spcPts val="3450"/>
              </a:lnSpc>
              <a:buFont typeface="Arial"/>
              <a:buChar char="•"/>
            </a:pPr>
            <a:r>
              <a:rPr lang="en-US" sz="2300">
                <a:solidFill>
                  <a:srgbClr val="606060"/>
                </a:solidFill>
                <a:latin typeface="Now"/>
                <a:ea typeface="Now"/>
                <a:cs typeface="Now"/>
                <a:sym typeface="Now"/>
              </a:rPr>
              <a:t> veicinātu pozitīvu identitātes izjūtu, spēju pārvaldīt domas, emocijas, pašcieņu, pašefektivitāti un autonomijas sajūtu</a:t>
            </a:r>
          </a:p>
          <a:p>
            <a:pPr marL="496664" lvl="1" indent="-248332" algn="l">
              <a:lnSpc>
                <a:spcPts val="3450"/>
              </a:lnSpc>
              <a:buFont typeface="Arial"/>
              <a:buChar char="•"/>
            </a:pPr>
            <a:r>
              <a:rPr lang="en-US" sz="2300">
                <a:solidFill>
                  <a:srgbClr val="606060"/>
                </a:solidFill>
                <a:latin typeface="Now"/>
                <a:ea typeface="Now"/>
                <a:cs typeface="Now"/>
                <a:sym typeface="Now"/>
              </a:rPr>
              <a:t>veicinātu pozitīvu un atbalstošu attiecību veidošana un uzturēšana ar skolotājiem un vienaudžiem</a:t>
            </a:r>
          </a:p>
          <a:p>
            <a:pPr marL="496664" lvl="1" indent="-248332" algn="l">
              <a:lnSpc>
                <a:spcPts val="3450"/>
              </a:lnSpc>
              <a:buFont typeface="Arial"/>
              <a:buChar char="•"/>
            </a:pPr>
            <a:r>
              <a:rPr lang="en-US" sz="2300">
                <a:solidFill>
                  <a:srgbClr val="606060"/>
                </a:solidFill>
                <a:latin typeface="Now"/>
                <a:ea typeface="Now"/>
                <a:cs typeface="Now"/>
                <a:sym typeface="Now"/>
              </a:rPr>
              <a:t>justies droši, novērtēti un cienīti</a:t>
            </a:r>
          </a:p>
          <a:p>
            <a:pPr marL="496664" lvl="1" indent="-248332" algn="l">
              <a:lnSpc>
                <a:spcPts val="3450"/>
              </a:lnSpc>
              <a:buFont typeface="Arial"/>
              <a:buChar char="•"/>
            </a:pPr>
            <a:r>
              <a:rPr lang="en-US" sz="2300">
                <a:solidFill>
                  <a:srgbClr val="606060"/>
                </a:solidFill>
                <a:latin typeface="Now"/>
                <a:ea typeface="Now"/>
                <a:cs typeface="Now"/>
                <a:sym typeface="Now"/>
              </a:rPr>
              <a:t>veicinātu piederības sajūta savai klasei un skolai</a:t>
            </a:r>
          </a:p>
          <a:p>
            <a:pPr algn="l">
              <a:lnSpc>
                <a:spcPts val="4500"/>
              </a:lnSpc>
            </a:pPr>
            <a:endParaRPr lang="en-US" sz="2300">
              <a:solidFill>
                <a:srgbClr val="606060"/>
              </a:solidFill>
              <a:latin typeface="Now"/>
              <a:ea typeface="Now"/>
              <a:cs typeface="Now"/>
              <a:sym typeface="Now"/>
            </a:endParaRPr>
          </a:p>
          <a:p>
            <a:pPr algn="l">
              <a:lnSpc>
                <a:spcPts val="4500"/>
              </a:lnSpc>
            </a:pPr>
            <a:endParaRPr lang="en-US" sz="2300">
              <a:solidFill>
                <a:srgbClr val="606060"/>
              </a:solidFill>
              <a:latin typeface="Now"/>
              <a:ea typeface="Now"/>
              <a:cs typeface="Now"/>
              <a:sym typeface="Now"/>
            </a:endParaRPr>
          </a:p>
          <a:p>
            <a:pPr algn="l">
              <a:lnSpc>
                <a:spcPts val="4500"/>
              </a:lnSpc>
            </a:pPr>
            <a:endParaRPr lang="en-US" sz="2300">
              <a:solidFill>
                <a:srgbClr val="606060"/>
              </a:solidFill>
              <a:latin typeface="Now"/>
              <a:ea typeface="Now"/>
              <a:cs typeface="Now"/>
              <a:sym typeface="Now"/>
            </a:endParaRPr>
          </a:p>
          <a:p>
            <a:pPr algn="l">
              <a:lnSpc>
                <a:spcPts val="4500"/>
              </a:lnSpc>
            </a:pPr>
            <a:endParaRPr lang="en-US" sz="2300">
              <a:solidFill>
                <a:srgbClr val="606060"/>
              </a:solidFill>
              <a:latin typeface="Now"/>
              <a:ea typeface="Now"/>
              <a:cs typeface="Now"/>
              <a:sym typeface="Now"/>
            </a:endParaRPr>
          </a:p>
          <a:p>
            <a:pPr algn="l">
              <a:lnSpc>
                <a:spcPts val="4500"/>
              </a:lnSpc>
            </a:pPr>
            <a:endParaRPr lang="en-US" sz="2300">
              <a:solidFill>
                <a:srgbClr val="606060"/>
              </a:solidFill>
              <a:latin typeface="Now"/>
              <a:ea typeface="Now"/>
              <a:cs typeface="Now"/>
              <a:sym typeface="Now"/>
            </a:endParaRPr>
          </a:p>
        </p:txBody>
      </p:sp>
      <p:sp>
        <p:nvSpPr>
          <p:cNvPr id="4" name="Freeform 4"/>
          <p:cNvSpPr/>
          <p:nvPr/>
        </p:nvSpPr>
        <p:spPr>
          <a:xfrm>
            <a:off x="16112614" y="531792"/>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9124893" y="3202856"/>
            <a:ext cx="2254419" cy="0"/>
          </a:xfrm>
          <a:prstGeom prst="line">
            <a:avLst/>
          </a:prstGeom>
          <a:ln w="47625" cap="flat">
            <a:solidFill>
              <a:srgbClr val="A28231"/>
            </a:solidFill>
            <a:prstDash val="solid"/>
            <a:headEnd type="none" w="sm" len="sm"/>
            <a:tailEnd type="none" w="sm" len="sm"/>
          </a:ln>
        </p:spPr>
        <p:txBody>
          <a:bodyPr/>
          <a:lstStyle/>
          <a:p>
            <a:endParaRPr lang="en-GB"/>
          </a:p>
        </p:txBody>
      </p:sp>
      <p:grpSp>
        <p:nvGrpSpPr>
          <p:cNvPr id="3" name="Group 3"/>
          <p:cNvGrpSpPr/>
          <p:nvPr/>
        </p:nvGrpSpPr>
        <p:grpSpPr>
          <a:xfrm>
            <a:off x="13123645" y="-480129"/>
            <a:ext cx="17451299" cy="11557628"/>
            <a:chOff x="0" y="0"/>
            <a:chExt cx="11389503" cy="7543028"/>
          </a:xfrm>
        </p:grpSpPr>
        <p:sp>
          <p:nvSpPr>
            <p:cNvPr id="4" name="Freeform 4"/>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2"/>
              <a:stretch>
                <a:fillRect t="-331" b="-331"/>
              </a:stretch>
            </a:blipFill>
          </p:spPr>
          <p:txBody>
            <a:bodyPr/>
            <a:lstStyle/>
            <a:p>
              <a:endParaRPr lang="en-GB"/>
            </a:p>
          </p:txBody>
        </p:sp>
      </p:grpSp>
      <p:sp>
        <p:nvSpPr>
          <p:cNvPr id="5" name="Freeform 5"/>
          <p:cNvSpPr/>
          <p:nvPr/>
        </p:nvSpPr>
        <p:spPr>
          <a:xfrm>
            <a:off x="1897071" y="2728297"/>
            <a:ext cx="702627" cy="548049"/>
          </a:xfrm>
          <a:custGeom>
            <a:avLst/>
            <a:gdLst/>
            <a:ahLst/>
            <a:cxnLst/>
            <a:rect l="l" t="t" r="r" b="b"/>
            <a:pathLst>
              <a:path w="702627" h="548049">
                <a:moveTo>
                  <a:pt x="0" y="0"/>
                </a:moveTo>
                <a:lnTo>
                  <a:pt x="702627" y="0"/>
                </a:lnTo>
                <a:lnTo>
                  <a:pt x="702627" y="548049"/>
                </a:lnTo>
                <a:lnTo>
                  <a:pt x="0" y="5480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7" name="TextBox 7"/>
          <p:cNvSpPr txBox="1"/>
          <p:nvPr/>
        </p:nvSpPr>
        <p:spPr>
          <a:xfrm>
            <a:off x="1762475" y="3780336"/>
            <a:ext cx="4709486" cy="2452688"/>
          </a:xfrm>
          <a:prstGeom prst="rect">
            <a:avLst/>
          </a:prstGeom>
        </p:spPr>
        <p:txBody>
          <a:bodyPr lIns="0" tIns="0" rIns="0" bIns="0" rtlCol="0" anchor="t">
            <a:spAutoFit/>
          </a:bodyPr>
          <a:lstStyle/>
          <a:p>
            <a:pPr algn="l">
              <a:lnSpc>
                <a:spcPts val="3840"/>
              </a:lnSpc>
            </a:pPr>
            <a:r>
              <a:rPr lang="en-US" sz="3200" b="1">
                <a:solidFill>
                  <a:srgbClr val="1D1D1F"/>
                </a:solidFill>
                <a:latin typeface="Now Heavy"/>
                <a:ea typeface="Now Heavy"/>
                <a:cs typeface="Now Heavy"/>
                <a:sym typeface="Now Heavy"/>
              </a:rPr>
              <a:t>Kā pareizāk sniegt atbalstu, kādas ir metodes, sarunu veidi ar vecākiem, rīcības plāni utt.</a:t>
            </a:r>
          </a:p>
        </p:txBody>
      </p:sp>
      <p:sp>
        <p:nvSpPr>
          <p:cNvPr id="8" name="TextBox 8"/>
          <p:cNvSpPr txBox="1"/>
          <p:nvPr/>
        </p:nvSpPr>
        <p:spPr>
          <a:xfrm>
            <a:off x="7197318" y="3615554"/>
            <a:ext cx="5440412" cy="5177790"/>
          </a:xfrm>
          <a:prstGeom prst="rect">
            <a:avLst/>
          </a:prstGeom>
        </p:spPr>
        <p:txBody>
          <a:bodyPr lIns="0" tIns="0" rIns="0" bIns="0" rtlCol="0" anchor="t">
            <a:spAutoFit/>
          </a:bodyPr>
          <a:lstStyle/>
          <a:p>
            <a:pPr marL="453390" lvl="1" indent="-226695" algn="l">
              <a:lnSpc>
                <a:spcPts val="3150"/>
              </a:lnSpc>
              <a:buAutoNum type="arabicPeriod"/>
            </a:pPr>
            <a:r>
              <a:rPr lang="en-US" sz="2100">
                <a:solidFill>
                  <a:srgbClr val="606060"/>
                </a:solidFill>
                <a:latin typeface="Now"/>
                <a:ea typeface="Now"/>
                <a:cs typeface="Now"/>
                <a:sym typeface="Now"/>
              </a:rPr>
              <a:t>Sagatavojies sarunai (izvairies no vispārinājumiem, esi konkrēts)</a:t>
            </a:r>
          </a:p>
          <a:p>
            <a:pPr marL="453390" lvl="1" indent="-226695" algn="l">
              <a:lnSpc>
                <a:spcPts val="3150"/>
              </a:lnSpc>
              <a:buAutoNum type="arabicPeriod"/>
            </a:pPr>
            <a:r>
              <a:rPr lang="en-US" sz="2100">
                <a:solidFill>
                  <a:srgbClr val="606060"/>
                </a:solidFill>
                <a:latin typeface="Now"/>
                <a:ea typeface="Now"/>
                <a:cs typeface="Now"/>
                <a:sym typeface="Now"/>
              </a:rPr>
              <a:t>Ievēro pozitīvu vidi un atbilstošu balss toni (droša vieta, pozitīva atgriezeniskā saite, nenosodoša, empātiska attieksme)</a:t>
            </a:r>
          </a:p>
          <a:p>
            <a:pPr marL="453390" lvl="1" indent="-226695" algn="l">
              <a:lnSpc>
                <a:spcPts val="3150"/>
              </a:lnSpc>
              <a:buAutoNum type="arabicPeriod"/>
            </a:pPr>
            <a:r>
              <a:rPr lang="en-US" sz="2100">
                <a:solidFill>
                  <a:srgbClr val="606060"/>
                </a:solidFill>
                <a:latin typeface="Now"/>
                <a:ea typeface="Now"/>
                <a:cs typeface="Now"/>
                <a:sym typeface="Now"/>
              </a:rPr>
              <a:t> Sniedz uzvedības faktus (nevispārini, norādi uz sekām, domā par balss toni)</a:t>
            </a:r>
          </a:p>
          <a:p>
            <a:pPr marL="453390" lvl="1" indent="-226695" algn="l">
              <a:lnSpc>
                <a:spcPts val="3150"/>
              </a:lnSpc>
              <a:buAutoNum type="arabicPeriod"/>
            </a:pPr>
            <a:r>
              <a:rPr lang="en-US" sz="2100">
                <a:solidFill>
                  <a:srgbClr val="606060"/>
                </a:solidFill>
                <a:latin typeface="Now"/>
                <a:ea typeface="Now"/>
                <a:cs typeface="Now"/>
                <a:sym typeface="Now"/>
              </a:rPr>
              <a:t> Kopīgi izstrādājat tālāko plānu (noskaidrojiet, kā vecāks redz situāciju, kā gatavs sadarboties)</a:t>
            </a:r>
          </a:p>
          <a:p>
            <a:pPr marL="453390" lvl="1" indent="-226695" algn="l">
              <a:lnSpc>
                <a:spcPts val="3150"/>
              </a:lnSpc>
              <a:buAutoNum type="arabicPeriod"/>
            </a:pPr>
            <a:r>
              <a:rPr lang="en-US" sz="2100">
                <a:solidFill>
                  <a:srgbClr val="606060"/>
                </a:solidFill>
                <a:latin typeface="Now"/>
                <a:ea typeface="Now"/>
                <a:cs typeface="Now"/>
                <a:sym typeface="Now"/>
              </a:rPr>
              <a:t>Uzturiet komunikācija (arī tad, ja situācija uzlabojas)</a:t>
            </a:r>
          </a:p>
        </p:txBody>
      </p:sp>
      <p:sp>
        <p:nvSpPr>
          <p:cNvPr id="9" name="Freeform 9"/>
          <p:cNvSpPr/>
          <p:nvPr/>
        </p:nvSpPr>
        <p:spPr>
          <a:xfrm>
            <a:off x="13543493" y="317669"/>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8880570" y="1876119"/>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728297"/>
            <a:ext cx="702627" cy="548049"/>
          </a:xfrm>
          <a:custGeom>
            <a:avLst/>
            <a:gdLst/>
            <a:ahLst/>
            <a:cxnLst/>
            <a:rect l="l" t="t" r="r" b="b"/>
            <a:pathLst>
              <a:path w="702627" h="548049">
                <a:moveTo>
                  <a:pt x="0" y="0"/>
                </a:moveTo>
                <a:lnTo>
                  <a:pt x="702627" y="0"/>
                </a:lnTo>
                <a:lnTo>
                  <a:pt x="702627" y="548049"/>
                </a:lnTo>
                <a:lnTo>
                  <a:pt x="0" y="548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762475" y="3780336"/>
            <a:ext cx="4709486" cy="3433762"/>
          </a:xfrm>
          <a:prstGeom prst="rect">
            <a:avLst/>
          </a:prstGeom>
        </p:spPr>
        <p:txBody>
          <a:bodyPr lIns="0" tIns="0" rIns="0" bIns="0" rtlCol="0" anchor="t">
            <a:spAutoFit/>
          </a:bodyPr>
          <a:lstStyle/>
          <a:p>
            <a:pPr algn="l">
              <a:lnSpc>
                <a:spcPts val="3840"/>
              </a:lnSpc>
            </a:pPr>
            <a:r>
              <a:rPr lang="en-US" sz="3200" b="1">
                <a:solidFill>
                  <a:srgbClr val="1D1D1F"/>
                </a:solidFill>
                <a:latin typeface="Now Heavy"/>
                <a:ea typeface="Now Heavy"/>
                <a:cs typeface="Now Heavy"/>
                <a:sym typeface="Now Heavy"/>
              </a:rPr>
              <a:t>Vai pusaudžu nepiemērotajai un agresīvajai uzvedībai varētu līdzēt, ja tiktu iekārtots kāds miera stūrītis vai klusā telpa?</a:t>
            </a:r>
          </a:p>
        </p:txBody>
      </p:sp>
      <p:sp>
        <p:nvSpPr>
          <p:cNvPr id="6" name="TextBox 6"/>
          <p:cNvSpPr txBox="1"/>
          <p:nvPr/>
        </p:nvSpPr>
        <p:spPr>
          <a:xfrm>
            <a:off x="7287573" y="2109482"/>
            <a:ext cx="5440412" cy="757809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Jā, dažreiz labākais veids, kā pārvaldīt neapmierinātību, ir dot bērnam īsu pārtraukumu. Ja bērns jūtas satraukts, piedāvājiet viņam klusu vietu, lai uz dažām minūtēm atkāptos no uzdevuma vai situācijas. Viņi var pastaigāties, izstaipīties vai klusi sēdēt, lai nomierinātos.</a:t>
            </a:r>
          </a:p>
          <a:p>
            <a:pPr algn="l">
              <a:lnSpc>
                <a:spcPts val="3150"/>
              </a:lnSpc>
            </a:pPr>
            <a:endParaRPr lang="en-US" sz="2100">
              <a:solidFill>
                <a:srgbClr val="606060"/>
              </a:solidFill>
              <a:latin typeface="Now"/>
              <a:ea typeface="Now"/>
              <a:cs typeface="Now"/>
              <a:sym typeface="Now"/>
            </a:endParaRPr>
          </a:p>
          <a:p>
            <a:pPr algn="l">
              <a:lnSpc>
                <a:spcPts val="3150"/>
              </a:lnSpc>
            </a:pPr>
            <a:r>
              <a:rPr lang="en-US" sz="2100">
                <a:solidFill>
                  <a:srgbClr val="606060"/>
                </a:solidFill>
                <a:latin typeface="Now"/>
                <a:ea typeface="Now"/>
                <a:cs typeface="Now"/>
                <a:sym typeface="Now"/>
              </a:rPr>
              <a:t>Atļaut kustēties: Dažiem bērniem var būt nepieciešams kustināt ķermeni, lai atbrīvotu uzkrāto enerģiju. Piedāvājiet, piemēram, īsu pastaigu pa klasi, stiepšanās vingrinājumus vai vingrošanas rīku, lai palīdzētu viņiem atbrīvoties no spriedzes.</a:t>
            </a:r>
          </a:p>
          <a:p>
            <a:pPr algn="l">
              <a:lnSpc>
                <a:spcPts val="3150"/>
              </a:lnSpc>
            </a:pPr>
            <a:endParaRPr lang="en-US" sz="2100">
              <a:solidFill>
                <a:srgbClr val="606060"/>
              </a:solidFill>
              <a:latin typeface="Now"/>
              <a:ea typeface="Now"/>
              <a:cs typeface="Now"/>
              <a:sym typeface="Now"/>
            </a:endParaRPr>
          </a:p>
          <a:p>
            <a:pPr algn="l">
              <a:lnSpc>
                <a:spcPts val="3150"/>
              </a:lnSpc>
            </a:pPr>
            <a:r>
              <a:rPr lang="en-US" sz="2100">
                <a:solidFill>
                  <a:srgbClr val="606060"/>
                </a:solidFill>
                <a:latin typeface="Now"/>
                <a:ea typeface="Now"/>
                <a:cs typeface="Now"/>
                <a:sym typeface="Now"/>
              </a:rPr>
              <a:t>Pozitīvi pastipriniet laicīgu atgriešanos klasē (individuāli).</a:t>
            </a:r>
          </a:p>
        </p:txBody>
      </p:sp>
      <p:grpSp>
        <p:nvGrpSpPr>
          <p:cNvPr id="7" name="Group 7"/>
          <p:cNvGrpSpPr/>
          <p:nvPr/>
        </p:nvGrpSpPr>
        <p:grpSpPr>
          <a:xfrm>
            <a:off x="13543597" y="-635314"/>
            <a:ext cx="17451299" cy="11557628"/>
            <a:chOff x="0" y="0"/>
            <a:chExt cx="11389503" cy="7543028"/>
          </a:xfrm>
        </p:grpSpPr>
        <p:sp>
          <p:nvSpPr>
            <p:cNvPr id="8" name="Freeform 8"/>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9" name="Freeform 9"/>
          <p:cNvSpPr/>
          <p:nvPr/>
        </p:nvSpPr>
        <p:spPr>
          <a:xfrm>
            <a:off x="13864633" y="317669"/>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8394227" y="2433733"/>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728297"/>
            <a:ext cx="702627" cy="548049"/>
          </a:xfrm>
          <a:custGeom>
            <a:avLst/>
            <a:gdLst/>
            <a:ahLst/>
            <a:cxnLst/>
            <a:rect l="l" t="t" r="r" b="b"/>
            <a:pathLst>
              <a:path w="702627" h="548049">
                <a:moveTo>
                  <a:pt x="0" y="0"/>
                </a:moveTo>
                <a:lnTo>
                  <a:pt x="702627" y="0"/>
                </a:lnTo>
                <a:lnTo>
                  <a:pt x="702627" y="548049"/>
                </a:lnTo>
                <a:lnTo>
                  <a:pt x="0" y="548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762475" y="3780336"/>
            <a:ext cx="4709486" cy="1471612"/>
          </a:xfrm>
          <a:prstGeom prst="rect">
            <a:avLst/>
          </a:prstGeom>
        </p:spPr>
        <p:txBody>
          <a:bodyPr lIns="0" tIns="0" rIns="0" bIns="0" rtlCol="0" anchor="t">
            <a:spAutoFit/>
          </a:bodyPr>
          <a:lstStyle/>
          <a:p>
            <a:pPr algn="l">
              <a:lnSpc>
                <a:spcPts val="3840"/>
              </a:lnSpc>
            </a:pPr>
            <a:r>
              <a:rPr lang="en-US" sz="3200" b="1">
                <a:solidFill>
                  <a:srgbClr val="1D1D1F"/>
                </a:solidFill>
                <a:latin typeface="Now Heavy"/>
                <a:ea typeface="Now Heavy"/>
                <a:cs typeface="Now Heavy"/>
                <a:sym typeface="Now Heavy"/>
              </a:rPr>
              <a:t>Konkrētas metodes pusaudžu mācību grūtību pārvarēšanai.</a:t>
            </a:r>
          </a:p>
        </p:txBody>
      </p:sp>
      <p:sp>
        <p:nvSpPr>
          <p:cNvPr id="6" name="TextBox 6"/>
          <p:cNvSpPr txBox="1"/>
          <p:nvPr/>
        </p:nvSpPr>
        <p:spPr>
          <a:xfrm>
            <a:off x="7238166" y="2945172"/>
            <a:ext cx="5440412" cy="5977890"/>
          </a:xfrm>
          <a:prstGeom prst="rect">
            <a:avLst/>
          </a:prstGeom>
        </p:spPr>
        <p:txBody>
          <a:bodyPr lIns="0" tIns="0" rIns="0" bIns="0" rtlCol="0" anchor="t">
            <a:spAutoFit/>
          </a:bodyPr>
          <a:lstStyle/>
          <a:p>
            <a:pPr marL="453390" lvl="1" indent="-226695" algn="l">
              <a:lnSpc>
                <a:spcPts val="3150"/>
              </a:lnSpc>
              <a:buFont typeface="Arial"/>
              <a:buChar char="•"/>
            </a:pPr>
            <a:r>
              <a:rPr lang="en-US" sz="2100">
                <a:solidFill>
                  <a:srgbClr val="606060"/>
                </a:solidFill>
                <a:latin typeface="Now"/>
                <a:ea typeface="Now"/>
                <a:cs typeface="Now"/>
                <a:sym typeface="Now"/>
              </a:rPr>
              <a:t>Personalizējiet norādījumus, lai tie atbilstu studenta mācīšanās stilam.</a:t>
            </a:r>
          </a:p>
          <a:p>
            <a:pPr marL="453390" lvl="1" indent="-226695" algn="l">
              <a:lnSpc>
                <a:spcPts val="3150"/>
              </a:lnSpc>
              <a:buFont typeface="Arial"/>
              <a:buChar char="•"/>
            </a:pPr>
            <a:r>
              <a:rPr lang="en-US" sz="2100">
                <a:solidFill>
                  <a:srgbClr val="606060"/>
                </a:solidFill>
                <a:latin typeface="Now"/>
                <a:ea typeface="Now"/>
                <a:cs typeface="Now"/>
                <a:sym typeface="Now"/>
              </a:rPr>
              <a:t>Izmantojiet strukturētas, soli pa solim pieejas, lai sadalītu uzdevumus.</a:t>
            </a:r>
          </a:p>
          <a:p>
            <a:pPr marL="453390" lvl="1" indent="-226695" algn="l">
              <a:lnSpc>
                <a:spcPts val="3150"/>
              </a:lnSpc>
              <a:buFont typeface="Arial"/>
              <a:buChar char="•"/>
            </a:pPr>
            <a:r>
              <a:rPr lang="en-US" sz="2100">
                <a:solidFill>
                  <a:srgbClr val="606060"/>
                </a:solidFill>
                <a:latin typeface="Now"/>
                <a:ea typeface="Now"/>
                <a:cs typeface="Now"/>
                <a:sym typeface="Now"/>
              </a:rPr>
              <a:t>iekļaujiet multisensorās stratēģijas, lai iesaistītu dažādas mācīšanās metodes.</a:t>
            </a:r>
          </a:p>
          <a:p>
            <a:pPr marL="453390" lvl="1" indent="-226695" algn="l">
              <a:lnSpc>
                <a:spcPts val="3150"/>
              </a:lnSpc>
              <a:buFont typeface="Arial"/>
              <a:buChar char="•"/>
            </a:pPr>
            <a:r>
              <a:rPr lang="en-US" sz="2100">
                <a:solidFill>
                  <a:srgbClr val="606060"/>
                </a:solidFill>
                <a:latin typeface="Now"/>
                <a:ea typeface="Now"/>
                <a:cs typeface="Now"/>
                <a:sym typeface="Now"/>
              </a:rPr>
              <a:t>izmantojiet palīgtehnoloģijas, lai atbalstītu lasīšanas, rakstīšanas un organizatoriskās prasmes.</a:t>
            </a:r>
          </a:p>
          <a:p>
            <a:pPr marL="453390" lvl="1" indent="-226695" algn="l">
              <a:lnSpc>
                <a:spcPts val="3150"/>
              </a:lnSpc>
              <a:buFont typeface="Arial"/>
              <a:buChar char="•"/>
            </a:pPr>
            <a:r>
              <a:rPr lang="en-US" sz="2100">
                <a:solidFill>
                  <a:srgbClr val="606060"/>
                </a:solidFill>
                <a:latin typeface="Now"/>
                <a:ea typeface="Now"/>
                <a:cs typeface="Now"/>
                <a:sym typeface="Now"/>
              </a:rPr>
              <a:t>Sniedziet emocionālu atbalstu, lai palīdzētu pārvaldīt neapmierinātību un trauksmi saistībā ar mācīšanos.</a:t>
            </a:r>
          </a:p>
          <a:p>
            <a:pPr marL="453390" lvl="1" indent="-226695" algn="l">
              <a:lnSpc>
                <a:spcPts val="3150"/>
              </a:lnSpc>
              <a:buFont typeface="Arial"/>
              <a:buChar char="•"/>
            </a:pPr>
            <a:r>
              <a:rPr lang="en-US" sz="2100">
                <a:solidFill>
                  <a:srgbClr val="606060"/>
                </a:solidFill>
                <a:latin typeface="Now"/>
                <a:ea typeface="Now"/>
                <a:cs typeface="Now"/>
                <a:sym typeface="Now"/>
              </a:rPr>
              <a:t>Veiciniet sadarbību un vienaudžu atbalstu, lai stiprinātu mācīšanos.</a:t>
            </a:r>
          </a:p>
        </p:txBody>
      </p:sp>
      <p:grpSp>
        <p:nvGrpSpPr>
          <p:cNvPr id="7" name="Group 7"/>
          <p:cNvGrpSpPr/>
          <p:nvPr/>
        </p:nvGrpSpPr>
        <p:grpSpPr>
          <a:xfrm>
            <a:off x="13444785" y="-526865"/>
            <a:ext cx="17451299" cy="11557628"/>
            <a:chOff x="0" y="0"/>
            <a:chExt cx="11389503" cy="7543028"/>
          </a:xfrm>
        </p:grpSpPr>
        <p:sp>
          <p:nvSpPr>
            <p:cNvPr id="8" name="Freeform 8"/>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9" name="Freeform 9"/>
          <p:cNvSpPr/>
          <p:nvPr/>
        </p:nvSpPr>
        <p:spPr>
          <a:xfrm>
            <a:off x="14111664" y="152945"/>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9124893" y="3202856"/>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728297"/>
            <a:ext cx="702627" cy="548049"/>
          </a:xfrm>
          <a:custGeom>
            <a:avLst/>
            <a:gdLst/>
            <a:ahLst/>
            <a:cxnLst/>
            <a:rect l="l" t="t" r="r" b="b"/>
            <a:pathLst>
              <a:path w="702627" h="548049">
                <a:moveTo>
                  <a:pt x="0" y="0"/>
                </a:moveTo>
                <a:lnTo>
                  <a:pt x="702627" y="0"/>
                </a:lnTo>
                <a:lnTo>
                  <a:pt x="702627" y="548049"/>
                </a:lnTo>
                <a:lnTo>
                  <a:pt x="0" y="548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762475" y="3780336"/>
            <a:ext cx="4709486" cy="2452688"/>
          </a:xfrm>
          <a:prstGeom prst="rect">
            <a:avLst/>
          </a:prstGeom>
        </p:spPr>
        <p:txBody>
          <a:bodyPr lIns="0" tIns="0" rIns="0" bIns="0" rtlCol="0" anchor="t">
            <a:spAutoFit/>
          </a:bodyPr>
          <a:lstStyle/>
          <a:p>
            <a:pPr algn="l">
              <a:lnSpc>
                <a:spcPts val="3840"/>
              </a:lnSpc>
            </a:pPr>
            <a:r>
              <a:rPr lang="en-US" sz="3200" b="1">
                <a:solidFill>
                  <a:srgbClr val="1D1D1F"/>
                </a:solidFill>
                <a:latin typeface="Now Heavy"/>
                <a:ea typeface="Now Heavy"/>
                <a:cs typeface="Now Heavy"/>
                <a:sym typeface="Now Heavy"/>
              </a:rPr>
              <a:t>Ko darīt un kā uzrunāt ģimeni, ja skolēna vecāki nesaskata problēmu bērna attīstībā un uzvedībā?</a:t>
            </a:r>
          </a:p>
        </p:txBody>
      </p:sp>
      <p:sp>
        <p:nvSpPr>
          <p:cNvPr id="6" name="TextBox 6"/>
          <p:cNvSpPr txBox="1"/>
          <p:nvPr/>
        </p:nvSpPr>
        <p:spPr>
          <a:xfrm>
            <a:off x="7683233" y="3603067"/>
            <a:ext cx="5440412" cy="477774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Sagatavojies sarunai (izvairies no vispārinājumiem, esi konkrēts) Ievēro pozitīvu vidi un atbilstošu balss toni (droša vieta, pozitīva atgriezeniskā saite, nenosodoša, empātiska attieksme) Sniedz uzvedības faktus (nevispārini, norādi uz sekām, domā par balss toni) Kopīgi izstrādājat tālāko plānu (noskaidrojiet, kā vecāks redz situāciju, kā gatavs sadarboties) Uzturiet komunikācija (arī tad, ja situācija uzlabojas)</a:t>
            </a:r>
          </a:p>
          <a:p>
            <a:pPr algn="l">
              <a:lnSpc>
                <a:spcPts val="3150"/>
              </a:lnSpc>
            </a:pPr>
            <a:endParaRPr lang="en-US" sz="2100">
              <a:solidFill>
                <a:srgbClr val="606060"/>
              </a:solidFill>
              <a:latin typeface="Now"/>
              <a:ea typeface="Now"/>
              <a:cs typeface="Now"/>
              <a:sym typeface="Now"/>
            </a:endParaRPr>
          </a:p>
        </p:txBody>
      </p:sp>
      <p:grpSp>
        <p:nvGrpSpPr>
          <p:cNvPr id="7" name="Group 7"/>
          <p:cNvGrpSpPr/>
          <p:nvPr/>
        </p:nvGrpSpPr>
        <p:grpSpPr>
          <a:xfrm>
            <a:off x="13642410" y="-635314"/>
            <a:ext cx="17451299" cy="11557628"/>
            <a:chOff x="0" y="0"/>
            <a:chExt cx="11389503" cy="7543028"/>
          </a:xfrm>
        </p:grpSpPr>
        <p:sp>
          <p:nvSpPr>
            <p:cNvPr id="8" name="Freeform 8"/>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9" name="Freeform 9"/>
          <p:cNvSpPr/>
          <p:nvPr/>
        </p:nvSpPr>
        <p:spPr>
          <a:xfrm>
            <a:off x="13889336" y="317669"/>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8795528" y="3252534"/>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728297"/>
            <a:ext cx="702627" cy="548049"/>
          </a:xfrm>
          <a:custGeom>
            <a:avLst/>
            <a:gdLst/>
            <a:ahLst/>
            <a:cxnLst/>
            <a:rect l="l" t="t" r="r" b="b"/>
            <a:pathLst>
              <a:path w="702627" h="548049">
                <a:moveTo>
                  <a:pt x="0" y="0"/>
                </a:moveTo>
                <a:lnTo>
                  <a:pt x="702627" y="0"/>
                </a:lnTo>
                <a:lnTo>
                  <a:pt x="702627" y="548049"/>
                </a:lnTo>
                <a:lnTo>
                  <a:pt x="0" y="548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762475" y="3780336"/>
            <a:ext cx="4709486" cy="1962150"/>
          </a:xfrm>
          <a:prstGeom prst="rect">
            <a:avLst/>
          </a:prstGeom>
        </p:spPr>
        <p:txBody>
          <a:bodyPr lIns="0" tIns="0" rIns="0" bIns="0" rtlCol="0" anchor="t">
            <a:spAutoFit/>
          </a:bodyPr>
          <a:lstStyle/>
          <a:p>
            <a:pPr algn="l">
              <a:lnSpc>
                <a:spcPts val="3840"/>
              </a:lnSpc>
            </a:pPr>
            <a:r>
              <a:rPr lang="en-US" sz="3200" b="1">
                <a:solidFill>
                  <a:srgbClr val="1D1D1F"/>
                </a:solidFill>
                <a:latin typeface="Now Heavy"/>
                <a:ea typeface="Now Heavy"/>
                <a:cs typeface="Now Heavy"/>
                <a:sym typeface="Now Heavy"/>
              </a:rPr>
              <a:t>Kā sadarboties un gūt atbalstu no institūcijām, ja paši netiekam galā?</a:t>
            </a:r>
          </a:p>
        </p:txBody>
      </p:sp>
      <p:sp>
        <p:nvSpPr>
          <p:cNvPr id="6" name="TextBox 6"/>
          <p:cNvSpPr txBox="1"/>
          <p:nvPr/>
        </p:nvSpPr>
        <p:spPr>
          <a:xfrm>
            <a:off x="7202531" y="3723186"/>
            <a:ext cx="5440412" cy="4777740"/>
          </a:xfrm>
          <a:prstGeom prst="rect">
            <a:avLst/>
          </a:prstGeom>
        </p:spPr>
        <p:txBody>
          <a:bodyPr lIns="0" tIns="0" rIns="0" bIns="0" rtlCol="0" anchor="t">
            <a:spAutoFit/>
          </a:bodyPr>
          <a:lstStyle/>
          <a:p>
            <a:pPr marL="453390" lvl="1" indent="-226695" algn="l">
              <a:lnSpc>
                <a:spcPts val="3150"/>
              </a:lnSpc>
              <a:buFont typeface="Arial"/>
              <a:buChar char="•"/>
            </a:pPr>
            <a:r>
              <a:rPr lang="en-US" sz="2100">
                <a:solidFill>
                  <a:srgbClr val="606060"/>
                </a:solidFill>
                <a:latin typeface="Now"/>
                <a:ea typeface="Now"/>
                <a:cs typeface="Now"/>
                <a:sym typeface="Now"/>
              </a:rPr>
              <a:t>Izveidojiet skaidrus saziņas kanālus ( regulāras tikšanās, google docs, projektu apkopojumi utt.)</a:t>
            </a:r>
          </a:p>
          <a:p>
            <a:pPr marL="453390" lvl="1" indent="-226695" algn="l">
              <a:lnSpc>
                <a:spcPts val="3150"/>
              </a:lnSpc>
              <a:buFont typeface="Arial"/>
              <a:buChar char="•"/>
            </a:pPr>
            <a:r>
              <a:rPr lang="en-US" sz="2100">
                <a:solidFill>
                  <a:srgbClr val="606060"/>
                </a:solidFill>
                <a:latin typeface="Now"/>
                <a:ea typeface="Now"/>
                <a:cs typeface="Now"/>
                <a:sym typeface="Now"/>
              </a:rPr>
              <a:t>Definējiet skaidras gaidas un lomas savā starpā</a:t>
            </a:r>
          </a:p>
          <a:p>
            <a:pPr marL="453390" lvl="1" indent="-226695" algn="l">
              <a:lnSpc>
                <a:spcPts val="3150"/>
              </a:lnSpc>
              <a:buFont typeface="Arial"/>
              <a:buChar char="•"/>
            </a:pPr>
            <a:r>
              <a:rPr lang="en-US" sz="2100">
                <a:solidFill>
                  <a:srgbClr val="606060"/>
                </a:solidFill>
                <a:latin typeface="Now"/>
                <a:ea typeface="Now"/>
                <a:cs typeface="Now"/>
                <a:sym typeface="Now"/>
              </a:rPr>
              <a:t>Aiciniet ciemos institutūciju pārstāvjus uz kopīgiem sadarbības projektiem.</a:t>
            </a:r>
          </a:p>
          <a:p>
            <a:pPr marL="453390" lvl="1" indent="-226695" algn="l">
              <a:lnSpc>
                <a:spcPts val="3150"/>
              </a:lnSpc>
              <a:buFont typeface="Arial"/>
              <a:buChar char="•"/>
            </a:pPr>
            <a:r>
              <a:rPr lang="en-US" sz="2100">
                <a:solidFill>
                  <a:srgbClr val="606060"/>
                </a:solidFill>
                <a:latin typeface="Now"/>
                <a:ea typeface="Now"/>
                <a:cs typeface="Now"/>
                <a:sym typeface="Now"/>
              </a:rPr>
              <a:t>Sadarbojieties ar skolēnuatbalsta institūcījām un veidojiet kopīgus projektus.  (var ietvert arī sadarbību ar dažādām augstākās izglītības iestādēm)</a:t>
            </a:r>
          </a:p>
        </p:txBody>
      </p:sp>
      <p:grpSp>
        <p:nvGrpSpPr>
          <p:cNvPr id="7" name="Group 7"/>
          <p:cNvGrpSpPr/>
          <p:nvPr/>
        </p:nvGrpSpPr>
        <p:grpSpPr>
          <a:xfrm>
            <a:off x="13667113" y="-36328"/>
            <a:ext cx="16043224" cy="11557628"/>
            <a:chOff x="0" y="0"/>
            <a:chExt cx="10470530" cy="7543028"/>
          </a:xfrm>
        </p:grpSpPr>
        <p:sp>
          <p:nvSpPr>
            <p:cNvPr id="8" name="Freeform 8"/>
            <p:cNvSpPr/>
            <p:nvPr/>
          </p:nvSpPr>
          <p:spPr>
            <a:xfrm>
              <a:off x="0" y="0"/>
              <a:ext cx="10470530" cy="7543028"/>
            </a:xfrm>
            <a:custGeom>
              <a:avLst/>
              <a:gdLst/>
              <a:ahLst/>
              <a:cxnLst/>
              <a:rect l="l" t="t" r="r" b="b"/>
              <a:pathLst>
                <a:path w="10470530" h="7543028">
                  <a:moveTo>
                    <a:pt x="10470530" y="3771559"/>
                  </a:moveTo>
                  <a:cubicBezTo>
                    <a:pt x="10470530" y="5854424"/>
                    <a:pt x="8126576" y="7543028"/>
                    <a:pt x="5235265" y="7543028"/>
                  </a:cubicBezTo>
                  <a:cubicBezTo>
                    <a:pt x="2343912" y="7543028"/>
                    <a:pt x="0" y="5854424"/>
                    <a:pt x="0" y="3771559"/>
                  </a:cubicBezTo>
                  <a:cubicBezTo>
                    <a:pt x="0" y="1688589"/>
                    <a:pt x="2343912" y="0"/>
                    <a:pt x="5235265" y="0"/>
                  </a:cubicBezTo>
                  <a:cubicBezTo>
                    <a:pt x="8126618" y="0"/>
                    <a:pt x="10470530" y="1688589"/>
                    <a:pt x="10470530" y="3771559"/>
                  </a:cubicBezTo>
                  <a:close/>
                </a:path>
              </a:pathLst>
            </a:custGeom>
            <a:blipFill>
              <a:blip r:embed="rId4"/>
              <a:stretch>
                <a:fillRect l="-4030" r="-4030"/>
              </a:stretch>
            </a:blipFill>
          </p:spPr>
          <p:txBody>
            <a:bodyPr/>
            <a:lstStyle/>
            <a:p>
              <a:endParaRPr lang="en-GB"/>
            </a:p>
          </p:txBody>
        </p:sp>
      </p:grpSp>
      <p:sp>
        <p:nvSpPr>
          <p:cNvPr id="9" name="Freeform 9"/>
          <p:cNvSpPr/>
          <p:nvPr/>
        </p:nvSpPr>
        <p:spPr>
          <a:xfrm>
            <a:off x="14803350" y="317669"/>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9124893" y="3202856"/>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728297"/>
            <a:ext cx="702627" cy="548049"/>
          </a:xfrm>
          <a:custGeom>
            <a:avLst/>
            <a:gdLst/>
            <a:ahLst/>
            <a:cxnLst/>
            <a:rect l="l" t="t" r="r" b="b"/>
            <a:pathLst>
              <a:path w="702627" h="548049">
                <a:moveTo>
                  <a:pt x="0" y="0"/>
                </a:moveTo>
                <a:lnTo>
                  <a:pt x="702627" y="0"/>
                </a:lnTo>
                <a:lnTo>
                  <a:pt x="702627" y="548049"/>
                </a:lnTo>
                <a:lnTo>
                  <a:pt x="0" y="548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762475" y="3780336"/>
            <a:ext cx="4709486" cy="1471612"/>
          </a:xfrm>
          <a:prstGeom prst="rect">
            <a:avLst/>
          </a:prstGeom>
        </p:spPr>
        <p:txBody>
          <a:bodyPr lIns="0" tIns="0" rIns="0" bIns="0" rtlCol="0" anchor="t">
            <a:spAutoFit/>
          </a:bodyPr>
          <a:lstStyle/>
          <a:p>
            <a:pPr algn="l">
              <a:lnSpc>
                <a:spcPts val="3840"/>
              </a:lnSpc>
            </a:pPr>
            <a:r>
              <a:rPr lang="en-US" sz="3200" b="1">
                <a:solidFill>
                  <a:srgbClr val="1D1D1F"/>
                </a:solidFill>
                <a:latin typeface="Now Heavy"/>
                <a:ea typeface="Now Heavy"/>
                <a:cs typeface="Now Heavy"/>
                <a:sym typeface="Now Heavy"/>
              </a:rPr>
              <a:t>Kā rīkoties, kad "izsmeltas" visas iespējas?</a:t>
            </a:r>
          </a:p>
        </p:txBody>
      </p:sp>
      <p:sp>
        <p:nvSpPr>
          <p:cNvPr id="6" name="TextBox 6"/>
          <p:cNvSpPr txBox="1"/>
          <p:nvPr/>
        </p:nvSpPr>
        <p:spPr>
          <a:xfrm>
            <a:off x="7279443" y="3723186"/>
            <a:ext cx="5440412" cy="77724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Supervīzijas, sarunas ar kolēģiem no citām iestādēm. </a:t>
            </a:r>
          </a:p>
        </p:txBody>
      </p:sp>
      <p:grpSp>
        <p:nvGrpSpPr>
          <p:cNvPr id="7" name="Group 7"/>
          <p:cNvGrpSpPr/>
          <p:nvPr/>
        </p:nvGrpSpPr>
        <p:grpSpPr>
          <a:xfrm>
            <a:off x="13963550" y="-526865"/>
            <a:ext cx="17451299" cy="11557628"/>
            <a:chOff x="0" y="0"/>
            <a:chExt cx="11389503" cy="7543028"/>
          </a:xfrm>
        </p:grpSpPr>
        <p:sp>
          <p:nvSpPr>
            <p:cNvPr id="8" name="Freeform 8"/>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9" name="Freeform 9"/>
          <p:cNvSpPr/>
          <p:nvPr/>
        </p:nvSpPr>
        <p:spPr>
          <a:xfrm>
            <a:off x="14408101" y="317669"/>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5057775" y="6086899"/>
            <a:ext cx="4905375" cy="3171401"/>
          </a:xfrm>
          <a:custGeom>
            <a:avLst/>
            <a:gdLst/>
            <a:ahLst/>
            <a:cxnLst/>
            <a:rect l="l" t="t" r="r" b="b"/>
            <a:pathLst>
              <a:path w="4905375" h="3171401">
                <a:moveTo>
                  <a:pt x="0" y="0"/>
                </a:moveTo>
                <a:lnTo>
                  <a:pt x="4905375" y="0"/>
                </a:lnTo>
                <a:lnTo>
                  <a:pt x="4905375" y="3171401"/>
                </a:lnTo>
                <a:lnTo>
                  <a:pt x="0" y="3171401"/>
                </a:lnTo>
                <a:lnTo>
                  <a:pt x="0" y="0"/>
                </a:lnTo>
                <a:close/>
              </a:path>
            </a:pathLst>
          </a:custGeom>
          <a:blipFill>
            <a:blip r:embed="rId2"/>
            <a:stretch>
              <a:fillRect t="-1558" b="-1558"/>
            </a:stretch>
          </a:blipFill>
        </p:spPr>
        <p:txBody>
          <a:bodyPr/>
          <a:lstStyle/>
          <a:p>
            <a:endParaRPr lang="en-GB"/>
          </a:p>
        </p:txBody>
      </p:sp>
      <p:sp>
        <p:nvSpPr>
          <p:cNvPr id="3" name="Freeform 3"/>
          <p:cNvSpPr/>
          <p:nvPr/>
        </p:nvSpPr>
        <p:spPr>
          <a:xfrm>
            <a:off x="10106025" y="6086899"/>
            <a:ext cx="4905375" cy="3171401"/>
          </a:xfrm>
          <a:custGeom>
            <a:avLst/>
            <a:gdLst/>
            <a:ahLst/>
            <a:cxnLst/>
            <a:rect l="l" t="t" r="r" b="b"/>
            <a:pathLst>
              <a:path w="4905375" h="3171401">
                <a:moveTo>
                  <a:pt x="0" y="0"/>
                </a:moveTo>
                <a:lnTo>
                  <a:pt x="4905375" y="0"/>
                </a:lnTo>
                <a:lnTo>
                  <a:pt x="4905375" y="3171401"/>
                </a:lnTo>
                <a:lnTo>
                  <a:pt x="0" y="3171401"/>
                </a:lnTo>
                <a:lnTo>
                  <a:pt x="0" y="0"/>
                </a:lnTo>
                <a:close/>
              </a:path>
            </a:pathLst>
          </a:custGeom>
          <a:blipFill>
            <a:blip r:embed="rId3"/>
            <a:stretch>
              <a:fillRect t="-1461" b="-1461"/>
            </a:stretch>
          </a:blipFill>
        </p:spPr>
        <p:txBody>
          <a:bodyPr/>
          <a:lstStyle/>
          <a:p>
            <a:endParaRPr lang="en-GB"/>
          </a:p>
        </p:txBody>
      </p:sp>
      <p:sp>
        <p:nvSpPr>
          <p:cNvPr id="4" name="Freeform 4"/>
          <p:cNvSpPr/>
          <p:nvPr/>
        </p:nvSpPr>
        <p:spPr>
          <a:xfrm>
            <a:off x="15336437" y="6086899"/>
            <a:ext cx="2951563" cy="3171401"/>
          </a:xfrm>
          <a:custGeom>
            <a:avLst/>
            <a:gdLst/>
            <a:ahLst/>
            <a:cxnLst/>
            <a:rect l="l" t="t" r="r" b="b"/>
            <a:pathLst>
              <a:path w="2951563" h="3171401">
                <a:moveTo>
                  <a:pt x="0" y="0"/>
                </a:moveTo>
                <a:lnTo>
                  <a:pt x="2951563" y="0"/>
                </a:lnTo>
                <a:lnTo>
                  <a:pt x="2951563" y="3171401"/>
                </a:lnTo>
                <a:lnTo>
                  <a:pt x="0" y="3171401"/>
                </a:lnTo>
                <a:lnTo>
                  <a:pt x="0" y="0"/>
                </a:lnTo>
                <a:close/>
              </a:path>
            </a:pathLst>
          </a:custGeom>
          <a:blipFill>
            <a:blip r:embed="rId4"/>
            <a:stretch>
              <a:fillRect t="-1622" r="-66195" b="-1622"/>
            </a:stretch>
          </a:blipFill>
        </p:spPr>
        <p:txBody>
          <a:bodyPr/>
          <a:lstStyle/>
          <a:p>
            <a:endParaRPr lang="en-GB"/>
          </a:p>
        </p:txBody>
      </p:sp>
      <p:sp>
        <p:nvSpPr>
          <p:cNvPr id="5" name="Freeform 5"/>
          <p:cNvSpPr/>
          <p:nvPr/>
        </p:nvSpPr>
        <p:spPr>
          <a:xfrm>
            <a:off x="0" y="6086899"/>
            <a:ext cx="4905375" cy="3171401"/>
          </a:xfrm>
          <a:custGeom>
            <a:avLst/>
            <a:gdLst/>
            <a:ahLst/>
            <a:cxnLst/>
            <a:rect l="l" t="t" r="r" b="b"/>
            <a:pathLst>
              <a:path w="4905375" h="3171401">
                <a:moveTo>
                  <a:pt x="0" y="0"/>
                </a:moveTo>
                <a:lnTo>
                  <a:pt x="4905375" y="0"/>
                </a:lnTo>
                <a:lnTo>
                  <a:pt x="4905375" y="3171401"/>
                </a:lnTo>
                <a:lnTo>
                  <a:pt x="0" y="3171401"/>
                </a:lnTo>
                <a:lnTo>
                  <a:pt x="0" y="0"/>
                </a:lnTo>
                <a:close/>
              </a:path>
            </a:pathLst>
          </a:custGeom>
          <a:blipFill>
            <a:blip r:embed="rId5"/>
            <a:stretch>
              <a:fillRect t="-1622" b="-1622"/>
            </a:stretch>
          </a:blipFill>
        </p:spPr>
        <p:txBody>
          <a:bodyPr/>
          <a:lstStyle/>
          <a:p>
            <a:endParaRPr lang="en-GB"/>
          </a:p>
        </p:txBody>
      </p:sp>
      <p:sp>
        <p:nvSpPr>
          <p:cNvPr id="6" name="TextBox 6"/>
          <p:cNvSpPr txBox="1"/>
          <p:nvPr/>
        </p:nvSpPr>
        <p:spPr>
          <a:xfrm>
            <a:off x="5590383" y="5067724"/>
            <a:ext cx="3840158" cy="357187"/>
          </a:xfrm>
          <a:prstGeom prst="rect">
            <a:avLst/>
          </a:prstGeom>
        </p:spPr>
        <p:txBody>
          <a:bodyPr lIns="0" tIns="0" rIns="0" bIns="0" rtlCol="0" anchor="t">
            <a:spAutoFit/>
          </a:bodyPr>
          <a:lstStyle/>
          <a:p>
            <a:pPr algn="ctr">
              <a:lnSpc>
                <a:spcPts val="2879"/>
              </a:lnSpc>
            </a:pPr>
            <a:r>
              <a:rPr lang="en-US" sz="2400" b="1">
                <a:solidFill>
                  <a:srgbClr val="1D1D1F"/>
                </a:solidFill>
                <a:latin typeface="Now Heavy"/>
                <a:ea typeface="Now Heavy"/>
                <a:cs typeface="Now Heavy"/>
                <a:sym typeface="Now Heavy"/>
              </a:rPr>
              <a:t>Izaugsme</a:t>
            </a:r>
          </a:p>
        </p:txBody>
      </p:sp>
      <p:sp>
        <p:nvSpPr>
          <p:cNvPr id="7" name="TextBox 7"/>
          <p:cNvSpPr txBox="1"/>
          <p:nvPr/>
        </p:nvSpPr>
        <p:spPr>
          <a:xfrm>
            <a:off x="10366900" y="5067724"/>
            <a:ext cx="3840158" cy="357187"/>
          </a:xfrm>
          <a:prstGeom prst="rect">
            <a:avLst/>
          </a:prstGeom>
        </p:spPr>
        <p:txBody>
          <a:bodyPr lIns="0" tIns="0" rIns="0" bIns="0" rtlCol="0" anchor="t">
            <a:spAutoFit/>
          </a:bodyPr>
          <a:lstStyle/>
          <a:p>
            <a:pPr algn="ctr">
              <a:lnSpc>
                <a:spcPts val="2879"/>
              </a:lnSpc>
            </a:pPr>
            <a:r>
              <a:rPr lang="en-US" sz="2400" b="1">
                <a:solidFill>
                  <a:srgbClr val="1D1D1F"/>
                </a:solidFill>
                <a:latin typeface="Now Heavy"/>
                <a:ea typeface="Now Heavy"/>
                <a:cs typeface="Now Heavy"/>
                <a:sym typeface="Now Heavy"/>
              </a:rPr>
              <a:t>Ģimene</a:t>
            </a:r>
          </a:p>
        </p:txBody>
      </p:sp>
      <p:sp>
        <p:nvSpPr>
          <p:cNvPr id="8" name="TextBox 8"/>
          <p:cNvSpPr txBox="1"/>
          <p:nvPr/>
        </p:nvSpPr>
        <p:spPr>
          <a:xfrm>
            <a:off x="14643500" y="5067724"/>
            <a:ext cx="2615800" cy="357187"/>
          </a:xfrm>
          <a:prstGeom prst="rect">
            <a:avLst/>
          </a:prstGeom>
        </p:spPr>
        <p:txBody>
          <a:bodyPr lIns="0" tIns="0" rIns="0" bIns="0" rtlCol="0" anchor="t">
            <a:spAutoFit/>
          </a:bodyPr>
          <a:lstStyle/>
          <a:p>
            <a:pPr algn="r">
              <a:lnSpc>
                <a:spcPts val="2879"/>
              </a:lnSpc>
            </a:pPr>
            <a:r>
              <a:rPr lang="en-US" sz="2400" b="1">
                <a:solidFill>
                  <a:srgbClr val="1D1D1F"/>
                </a:solidFill>
                <a:latin typeface="Now Heavy"/>
                <a:ea typeface="Now Heavy"/>
                <a:cs typeface="Now Heavy"/>
                <a:sym typeface="Now Heavy"/>
              </a:rPr>
              <a:t>Resursi</a:t>
            </a:r>
          </a:p>
        </p:txBody>
      </p:sp>
      <p:sp>
        <p:nvSpPr>
          <p:cNvPr id="9" name="TextBox 9"/>
          <p:cNvSpPr txBox="1"/>
          <p:nvPr/>
        </p:nvSpPr>
        <p:spPr>
          <a:xfrm>
            <a:off x="550867" y="5067724"/>
            <a:ext cx="3803641" cy="357187"/>
          </a:xfrm>
          <a:prstGeom prst="rect">
            <a:avLst/>
          </a:prstGeom>
        </p:spPr>
        <p:txBody>
          <a:bodyPr lIns="0" tIns="0" rIns="0" bIns="0" rtlCol="0" anchor="t">
            <a:spAutoFit/>
          </a:bodyPr>
          <a:lstStyle/>
          <a:p>
            <a:pPr algn="ctr">
              <a:lnSpc>
                <a:spcPts val="2879"/>
              </a:lnSpc>
            </a:pPr>
            <a:r>
              <a:rPr lang="en-US" sz="2400" b="1">
                <a:solidFill>
                  <a:srgbClr val="1D1D1F"/>
                </a:solidFill>
                <a:latin typeface="Now Heavy"/>
                <a:ea typeface="Now Heavy"/>
                <a:cs typeface="Now Heavy"/>
                <a:sym typeface="Now Heavy"/>
              </a:rPr>
              <a:t>Komanda</a:t>
            </a:r>
          </a:p>
        </p:txBody>
      </p:sp>
      <p:sp>
        <p:nvSpPr>
          <p:cNvPr id="10" name="TextBox 10"/>
          <p:cNvSpPr txBox="1"/>
          <p:nvPr/>
        </p:nvSpPr>
        <p:spPr>
          <a:xfrm>
            <a:off x="1881847" y="1517525"/>
            <a:ext cx="5224188"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IEPAZĪŠANĀS </a:t>
            </a:r>
          </a:p>
        </p:txBody>
      </p:sp>
      <p:sp>
        <p:nvSpPr>
          <p:cNvPr id="11" name="AutoShape 11"/>
          <p:cNvSpPr/>
          <p:nvPr/>
        </p:nvSpPr>
        <p:spPr>
          <a:xfrm>
            <a:off x="0" y="5672098"/>
            <a:ext cx="4905369" cy="0"/>
          </a:xfrm>
          <a:prstGeom prst="line">
            <a:avLst/>
          </a:prstGeom>
          <a:ln w="47625" cap="flat">
            <a:solidFill>
              <a:srgbClr val="A28231"/>
            </a:solidFill>
            <a:prstDash val="solid"/>
            <a:headEnd type="none" w="sm" len="sm"/>
            <a:tailEnd type="none" w="sm" len="sm"/>
          </a:ln>
        </p:spPr>
        <p:txBody>
          <a:bodyPr/>
          <a:lstStyle/>
          <a:p>
            <a:endParaRPr lang="en-GB"/>
          </a:p>
        </p:txBody>
      </p:sp>
      <p:sp>
        <p:nvSpPr>
          <p:cNvPr id="12" name="AutoShape 12"/>
          <p:cNvSpPr/>
          <p:nvPr/>
        </p:nvSpPr>
        <p:spPr>
          <a:xfrm>
            <a:off x="5057775" y="5672098"/>
            <a:ext cx="4905375" cy="0"/>
          </a:xfrm>
          <a:prstGeom prst="line">
            <a:avLst/>
          </a:prstGeom>
          <a:ln w="47625" cap="flat">
            <a:solidFill>
              <a:srgbClr val="A28231"/>
            </a:solidFill>
            <a:prstDash val="solid"/>
            <a:headEnd type="none" w="sm" len="sm"/>
            <a:tailEnd type="none" w="sm" len="sm"/>
          </a:ln>
        </p:spPr>
        <p:txBody>
          <a:bodyPr/>
          <a:lstStyle/>
          <a:p>
            <a:endParaRPr lang="en-GB"/>
          </a:p>
        </p:txBody>
      </p:sp>
      <p:sp>
        <p:nvSpPr>
          <p:cNvPr id="13" name="AutoShape 13"/>
          <p:cNvSpPr/>
          <p:nvPr/>
        </p:nvSpPr>
        <p:spPr>
          <a:xfrm>
            <a:off x="10106025" y="5672098"/>
            <a:ext cx="4905375" cy="0"/>
          </a:xfrm>
          <a:prstGeom prst="line">
            <a:avLst/>
          </a:prstGeom>
          <a:ln w="47625" cap="flat">
            <a:solidFill>
              <a:srgbClr val="A28231"/>
            </a:solidFill>
            <a:prstDash val="solid"/>
            <a:headEnd type="none" w="sm" len="sm"/>
            <a:tailEnd type="none" w="sm" len="sm"/>
          </a:ln>
        </p:spPr>
        <p:txBody>
          <a:bodyPr/>
          <a:lstStyle/>
          <a:p>
            <a:endParaRPr lang="en-GB"/>
          </a:p>
        </p:txBody>
      </p:sp>
      <p:sp>
        <p:nvSpPr>
          <p:cNvPr id="14" name="AutoShape 14"/>
          <p:cNvSpPr/>
          <p:nvPr/>
        </p:nvSpPr>
        <p:spPr>
          <a:xfrm>
            <a:off x="15173325" y="5672098"/>
            <a:ext cx="3114675" cy="0"/>
          </a:xfrm>
          <a:prstGeom prst="line">
            <a:avLst/>
          </a:prstGeom>
          <a:ln w="47625" cap="flat">
            <a:solidFill>
              <a:srgbClr val="A28231"/>
            </a:solidFill>
            <a:prstDash val="solid"/>
            <a:headEnd type="none" w="sm" len="sm"/>
            <a:tailEnd type="none" w="sm" len="sm"/>
          </a:ln>
        </p:spPr>
        <p:txBody>
          <a:bodyPr/>
          <a:lstStyle/>
          <a:p>
            <a:endParaRPr lang="en-GB"/>
          </a:p>
        </p:txBody>
      </p:sp>
      <p:sp>
        <p:nvSpPr>
          <p:cNvPr id="15" name="TextBox 15"/>
          <p:cNvSpPr txBox="1"/>
          <p:nvPr/>
        </p:nvSpPr>
        <p:spPr>
          <a:xfrm>
            <a:off x="6359862" y="2820664"/>
            <a:ext cx="9591538" cy="1232536"/>
          </a:xfrm>
          <a:prstGeom prst="rect">
            <a:avLst/>
          </a:prstGeom>
        </p:spPr>
        <p:txBody>
          <a:bodyPr lIns="0" tIns="0" rIns="0" bIns="0" rtlCol="0" anchor="t">
            <a:spAutoFit/>
          </a:bodyPr>
          <a:lstStyle/>
          <a:p>
            <a:pPr algn="l">
              <a:lnSpc>
                <a:spcPts val="5099"/>
              </a:lnSpc>
            </a:pPr>
            <a:r>
              <a:rPr lang="en-US" sz="3399">
                <a:solidFill>
                  <a:srgbClr val="606060"/>
                </a:solidFill>
                <a:latin typeface="Now"/>
                <a:ea typeface="Now"/>
                <a:cs typeface="Now"/>
                <a:sym typeface="Now"/>
              </a:rPr>
              <a:t>Ieraksti čata logā vienu līdz trīs lietas par ko Tu esi pateicīgs!</a:t>
            </a:r>
          </a:p>
        </p:txBody>
      </p:sp>
      <p:sp>
        <p:nvSpPr>
          <p:cNvPr id="16" name="Freeform 16"/>
          <p:cNvSpPr/>
          <p:nvPr/>
        </p:nvSpPr>
        <p:spPr>
          <a:xfrm>
            <a:off x="16112614" y="531792"/>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9477444" y="2959418"/>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545758" y="2159039"/>
            <a:ext cx="702627" cy="548049"/>
          </a:xfrm>
          <a:custGeom>
            <a:avLst/>
            <a:gdLst/>
            <a:ahLst/>
            <a:cxnLst/>
            <a:rect l="l" t="t" r="r" b="b"/>
            <a:pathLst>
              <a:path w="702627" h="548049">
                <a:moveTo>
                  <a:pt x="0" y="0"/>
                </a:moveTo>
                <a:lnTo>
                  <a:pt x="702627" y="0"/>
                </a:lnTo>
                <a:lnTo>
                  <a:pt x="702627" y="548049"/>
                </a:lnTo>
                <a:lnTo>
                  <a:pt x="0" y="548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028700" y="3202856"/>
            <a:ext cx="7112995" cy="4662488"/>
          </a:xfrm>
          <a:prstGeom prst="rect">
            <a:avLst/>
          </a:prstGeom>
        </p:spPr>
        <p:txBody>
          <a:bodyPr lIns="0" tIns="0" rIns="0" bIns="0" rtlCol="0" anchor="t">
            <a:spAutoFit/>
          </a:bodyPr>
          <a:lstStyle/>
          <a:p>
            <a:pPr algn="just">
              <a:lnSpc>
                <a:spcPts val="3360"/>
              </a:lnSpc>
            </a:pPr>
            <a:r>
              <a:rPr lang="en-US" sz="2800" b="1">
                <a:solidFill>
                  <a:srgbClr val="1D1D1F"/>
                </a:solidFill>
                <a:latin typeface="Now Heavy"/>
                <a:ea typeface="Now Heavy"/>
                <a:cs typeface="Now Heavy"/>
                <a:sym typeface="Now Heavy"/>
              </a:rPr>
              <a:t>Bieži vien es aizdomājos par pusaudžu savstarpējo konfliktu nozīmi viņu personīgajā attīstībā. Ja jaunieši konfliktē( bez fiziskas vardarbības) vai uzreiz ir jaiejaucas? (Ejot garām ieraugām kādu situāciju). Jo bieži vien ir novērots, ka jaunieši tiek galā paši un pedagogu iejaukšanās sabiezina krāsas. Kā tas iet kopā ar drošu vidi( Vai tā ir vide kurā konfliktiem nav vietas?).</a:t>
            </a:r>
          </a:p>
        </p:txBody>
      </p:sp>
      <p:sp>
        <p:nvSpPr>
          <p:cNvPr id="6" name="TextBox 6"/>
          <p:cNvSpPr txBox="1"/>
          <p:nvPr/>
        </p:nvSpPr>
        <p:spPr>
          <a:xfrm>
            <a:off x="8914222" y="2926080"/>
            <a:ext cx="4649914" cy="4377690"/>
          </a:xfrm>
          <a:prstGeom prst="rect">
            <a:avLst/>
          </a:prstGeom>
        </p:spPr>
        <p:txBody>
          <a:bodyPr lIns="0" tIns="0" rIns="0" bIns="0" rtlCol="0" anchor="t">
            <a:spAutoFit/>
          </a:bodyPr>
          <a:lstStyle/>
          <a:p>
            <a:pPr algn="l">
              <a:lnSpc>
                <a:spcPts val="3150"/>
              </a:lnSpc>
            </a:pPr>
            <a:endParaRPr/>
          </a:p>
          <a:p>
            <a:pPr algn="l">
              <a:lnSpc>
                <a:spcPts val="3150"/>
              </a:lnSpc>
            </a:pPr>
            <a:endParaRPr/>
          </a:p>
          <a:p>
            <a:pPr algn="l">
              <a:lnSpc>
                <a:spcPts val="3150"/>
              </a:lnSpc>
            </a:pPr>
            <a:r>
              <a:rPr lang="en-US" sz="2100">
                <a:solidFill>
                  <a:srgbClr val="606060"/>
                </a:solidFill>
                <a:latin typeface="Now"/>
                <a:ea typeface="Now"/>
                <a:cs typeface="Now"/>
                <a:sym typeface="Now"/>
              </a:rPr>
              <a:t>Daudzu pusaudžu konfliktu galvenais cēlonis bieži ir komunikācijas traucējumi, nesaprašanās vai personību sadursmes. Šādos gadījumos skolotājiem var būt galvenā loma, palīdzot skolēniem izprast vienam otra perspektīvas un rast miermīlīgu risinājumu.</a:t>
            </a:r>
          </a:p>
        </p:txBody>
      </p:sp>
      <p:grpSp>
        <p:nvGrpSpPr>
          <p:cNvPr id="7" name="Group 7"/>
          <p:cNvGrpSpPr/>
          <p:nvPr/>
        </p:nvGrpSpPr>
        <p:grpSpPr>
          <a:xfrm>
            <a:off x="13991746" y="-998894"/>
            <a:ext cx="17451299" cy="11557628"/>
            <a:chOff x="0" y="0"/>
            <a:chExt cx="11389503" cy="7543028"/>
          </a:xfrm>
        </p:grpSpPr>
        <p:sp>
          <p:nvSpPr>
            <p:cNvPr id="8" name="Freeform 8"/>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9" name="Freeform 9"/>
          <p:cNvSpPr/>
          <p:nvPr/>
        </p:nvSpPr>
        <p:spPr>
          <a:xfrm>
            <a:off x="13991746" y="152945"/>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9900461" y="1899262"/>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949236"/>
            <a:ext cx="702627" cy="548049"/>
          </a:xfrm>
          <a:custGeom>
            <a:avLst/>
            <a:gdLst/>
            <a:ahLst/>
            <a:cxnLst/>
            <a:rect l="l" t="t" r="r" b="b"/>
            <a:pathLst>
              <a:path w="702627" h="548049">
                <a:moveTo>
                  <a:pt x="0" y="0"/>
                </a:moveTo>
                <a:lnTo>
                  <a:pt x="702627" y="0"/>
                </a:lnTo>
                <a:lnTo>
                  <a:pt x="702627" y="548048"/>
                </a:lnTo>
                <a:lnTo>
                  <a:pt x="0" y="54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663226" y="4183380"/>
            <a:ext cx="5286328" cy="1271588"/>
          </a:xfrm>
          <a:prstGeom prst="rect">
            <a:avLst/>
          </a:prstGeom>
        </p:spPr>
        <p:txBody>
          <a:bodyPr lIns="0" tIns="0" rIns="0" bIns="0" rtlCol="0" anchor="t">
            <a:spAutoFit/>
          </a:bodyPr>
          <a:lstStyle/>
          <a:p>
            <a:pPr algn="just">
              <a:lnSpc>
                <a:spcPts val="3360"/>
              </a:lnSpc>
            </a:pPr>
            <a:r>
              <a:rPr lang="en-US" sz="2800" b="1">
                <a:solidFill>
                  <a:srgbClr val="1D1D1F"/>
                </a:solidFill>
                <a:latin typeface="Now Heavy"/>
                <a:ea typeface="Now Heavy"/>
                <a:cs typeface="Now Heavy"/>
                <a:sym typeface="Now Heavy"/>
              </a:rPr>
              <a:t>Kā rast lielāku pusaudžu ieinteresētību veicot džādu tēmu pārrunas?</a:t>
            </a:r>
          </a:p>
        </p:txBody>
      </p:sp>
      <p:grpSp>
        <p:nvGrpSpPr>
          <p:cNvPr id="6" name="Group 6"/>
          <p:cNvGrpSpPr/>
          <p:nvPr/>
        </p:nvGrpSpPr>
        <p:grpSpPr>
          <a:xfrm>
            <a:off x="13945662" y="-635314"/>
            <a:ext cx="17451299" cy="11557628"/>
            <a:chOff x="0" y="0"/>
            <a:chExt cx="11389503" cy="7543028"/>
          </a:xfrm>
        </p:grpSpPr>
        <p:sp>
          <p:nvSpPr>
            <p:cNvPr id="7" name="Freeform 7"/>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8" name="Freeform 8"/>
          <p:cNvSpPr/>
          <p:nvPr/>
        </p:nvSpPr>
        <p:spPr>
          <a:xfrm>
            <a:off x="14309289"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7741310" y="2473899"/>
            <a:ext cx="5438265" cy="637794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Galvenais, lai pusaudžus vairāk ieinteresētu diskutēt par dažādām tēmām, ir iesaistīšanā, atbalstīšana un iespēju palielināšana. Skolotājiem jācenšas radīt vidi, kurā pusaudži jūtas cienīti, uzklausīti un motivēti izpētīt idejas, kas sasaucas ar viņiem. Padarot diskusijas interaktīvas, saistītas ar reāliem jautājumiem un piedāvājot pusaudžiem iespēju radoši izpausties, skolotāji var rosināt viņu zinātkāri un mudināt viņus aktīvi piedalīties sarunās. Izmantojot šīs stratēģijas, jūs varat palīdzēt pusaudžiem attīstīt kritiskās domāšanas prasmes, paplašināt viņu perspektīvas un izkopt  mīlestību mācīties.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9144000" y="2456876"/>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949236"/>
            <a:ext cx="702627" cy="548049"/>
          </a:xfrm>
          <a:custGeom>
            <a:avLst/>
            <a:gdLst/>
            <a:ahLst/>
            <a:cxnLst/>
            <a:rect l="l" t="t" r="r" b="b"/>
            <a:pathLst>
              <a:path w="702627" h="548049">
                <a:moveTo>
                  <a:pt x="0" y="0"/>
                </a:moveTo>
                <a:lnTo>
                  <a:pt x="702627" y="0"/>
                </a:lnTo>
                <a:lnTo>
                  <a:pt x="702627" y="548048"/>
                </a:lnTo>
                <a:lnTo>
                  <a:pt x="0" y="54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663226" y="4183380"/>
            <a:ext cx="5286328" cy="1271588"/>
          </a:xfrm>
          <a:prstGeom prst="rect">
            <a:avLst/>
          </a:prstGeom>
        </p:spPr>
        <p:txBody>
          <a:bodyPr lIns="0" tIns="0" rIns="0" bIns="0" rtlCol="0" anchor="t">
            <a:spAutoFit/>
          </a:bodyPr>
          <a:lstStyle/>
          <a:p>
            <a:pPr algn="just">
              <a:lnSpc>
                <a:spcPts val="3360"/>
              </a:lnSpc>
            </a:pPr>
            <a:r>
              <a:rPr lang="en-US" sz="2800" b="1">
                <a:solidFill>
                  <a:srgbClr val="1D1D1F"/>
                </a:solidFill>
                <a:latin typeface="Now Heavy"/>
                <a:ea typeface="Now Heavy"/>
                <a:cs typeface="Now Heavy"/>
                <a:sym typeface="Now Heavy"/>
              </a:rPr>
              <a:t>Kā produktīvi runāt ar skolēnu, lai viņš apzinātos savas rīcības sekas.</a:t>
            </a:r>
          </a:p>
        </p:txBody>
      </p:sp>
      <p:sp>
        <p:nvSpPr>
          <p:cNvPr id="6" name="TextBox 6"/>
          <p:cNvSpPr txBox="1"/>
          <p:nvPr/>
        </p:nvSpPr>
        <p:spPr>
          <a:xfrm>
            <a:off x="7453465" y="2892086"/>
            <a:ext cx="5882658" cy="5977890"/>
          </a:xfrm>
          <a:prstGeom prst="rect">
            <a:avLst/>
          </a:prstGeom>
        </p:spPr>
        <p:txBody>
          <a:bodyPr lIns="0" tIns="0" rIns="0" bIns="0" rtlCol="0" anchor="t">
            <a:spAutoFit/>
          </a:bodyPr>
          <a:lstStyle/>
          <a:p>
            <a:pPr marL="453390" lvl="1" indent="-226695" algn="l">
              <a:lnSpc>
                <a:spcPts val="3150"/>
              </a:lnSpc>
              <a:buFont typeface="Arial"/>
              <a:buChar char="•"/>
            </a:pPr>
            <a:r>
              <a:rPr lang="en-US" sz="2100">
                <a:solidFill>
                  <a:srgbClr val="606060"/>
                </a:solidFill>
                <a:latin typeface="Now"/>
                <a:ea typeface="Now"/>
                <a:cs typeface="Now"/>
                <a:sym typeface="Now"/>
              </a:rPr>
              <a:t>Esiet pacietīgs un saprotošs: daži skolēni var uzreiz nesaprast savas rīcības sekas vai ietekmi. Dodiet viņiem laiku informācijas apstrādei un piedāvājiet maigus atgādinājumus.</a:t>
            </a:r>
          </a:p>
          <a:p>
            <a:pPr marL="453390" lvl="1" indent="-226695" algn="l">
              <a:lnSpc>
                <a:spcPts val="3150"/>
              </a:lnSpc>
              <a:buFont typeface="Arial"/>
              <a:buChar char="•"/>
            </a:pPr>
            <a:r>
              <a:rPr lang="en-US" sz="2100">
                <a:solidFill>
                  <a:srgbClr val="606060"/>
                </a:solidFill>
                <a:latin typeface="Now"/>
                <a:ea typeface="Now"/>
                <a:cs typeface="Now"/>
                <a:sym typeface="Now"/>
              </a:rPr>
              <a:t>Izmantojiet pozitīvu valodu: veidojiet sarunu par to, ko skolēns var darīt, lai uzlabotu, nevis koncentrējoties tikai uz to, ko viņš izdarījis nepareizi.</a:t>
            </a:r>
          </a:p>
          <a:p>
            <a:pPr marL="453390" lvl="1" indent="-226695" algn="l">
              <a:lnSpc>
                <a:spcPts val="3150"/>
              </a:lnSpc>
              <a:buFont typeface="Arial"/>
              <a:buChar char="•"/>
            </a:pPr>
            <a:r>
              <a:rPr lang="en-US" sz="2100">
                <a:solidFill>
                  <a:srgbClr val="606060"/>
                </a:solidFill>
                <a:latin typeface="Now"/>
                <a:ea typeface="Now"/>
                <a:cs typeface="Now"/>
                <a:sym typeface="Now"/>
              </a:rPr>
              <a:t>Izvairieties no kauna un vainošanas: mērķis ir palīdzēt skolēnam augt, nevis likt viņam justies apkaunotam.</a:t>
            </a:r>
          </a:p>
          <a:p>
            <a:pPr marL="453390" lvl="1" indent="-226695" algn="l">
              <a:lnSpc>
                <a:spcPts val="3150"/>
              </a:lnSpc>
              <a:buFont typeface="Arial"/>
              <a:buChar char="•"/>
            </a:pPr>
            <a:r>
              <a:rPr lang="en-US" sz="2100">
                <a:solidFill>
                  <a:srgbClr val="606060"/>
                </a:solidFill>
                <a:latin typeface="Now"/>
                <a:ea typeface="Now"/>
                <a:cs typeface="Now"/>
                <a:sym typeface="Now"/>
              </a:rPr>
              <a:t>Koncentrējieties uz uzvedību, nevis uz skolēna raksturu.</a:t>
            </a:r>
          </a:p>
          <a:p>
            <a:pPr algn="l">
              <a:lnSpc>
                <a:spcPts val="3150"/>
              </a:lnSpc>
            </a:pPr>
            <a:r>
              <a:rPr lang="en-US" sz="2100">
                <a:solidFill>
                  <a:srgbClr val="606060"/>
                </a:solidFill>
                <a:latin typeface="Now"/>
                <a:ea typeface="Now"/>
                <a:cs typeface="Now"/>
                <a:sym typeface="Now"/>
              </a:rPr>
              <a:t>Galvenais ir konsekvence</a:t>
            </a:r>
          </a:p>
        </p:txBody>
      </p:sp>
      <p:grpSp>
        <p:nvGrpSpPr>
          <p:cNvPr id="7" name="Group 7"/>
          <p:cNvGrpSpPr/>
          <p:nvPr/>
        </p:nvGrpSpPr>
        <p:grpSpPr>
          <a:xfrm>
            <a:off x="13840034" y="-959640"/>
            <a:ext cx="17451299" cy="11557628"/>
            <a:chOff x="0" y="0"/>
            <a:chExt cx="11389503" cy="7543028"/>
          </a:xfrm>
        </p:grpSpPr>
        <p:sp>
          <p:nvSpPr>
            <p:cNvPr id="8" name="Freeform 8"/>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9" name="Freeform 9"/>
          <p:cNvSpPr/>
          <p:nvPr/>
        </p:nvSpPr>
        <p:spPr>
          <a:xfrm>
            <a:off x="13840034" y="317669"/>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8357344" y="2886581"/>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949236"/>
            <a:ext cx="702627" cy="548049"/>
          </a:xfrm>
          <a:custGeom>
            <a:avLst/>
            <a:gdLst/>
            <a:ahLst/>
            <a:cxnLst/>
            <a:rect l="l" t="t" r="r" b="b"/>
            <a:pathLst>
              <a:path w="702627" h="548049">
                <a:moveTo>
                  <a:pt x="0" y="0"/>
                </a:moveTo>
                <a:lnTo>
                  <a:pt x="702627" y="0"/>
                </a:lnTo>
                <a:lnTo>
                  <a:pt x="702627" y="548048"/>
                </a:lnTo>
                <a:lnTo>
                  <a:pt x="0" y="54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663226" y="4183380"/>
            <a:ext cx="5286328" cy="1271588"/>
          </a:xfrm>
          <a:prstGeom prst="rect">
            <a:avLst/>
          </a:prstGeom>
        </p:spPr>
        <p:txBody>
          <a:bodyPr lIns="0" tIns="0" rIns="0" bIns="0" rtlCol="0" anchor="t">
            <a:spAutoFit/>
          </a:bodyPr>
          <a:lstStyle/>
          <a:p>
            <a:pPr algn="just">
              <a:lnSpc>
                <a:spcPts val="3360"/>
              </a:lnSpc>
            </a:pPr>
            <a:r>
              <a:rPr lang="en-US" sz="2800" b="1">
                <a:solidFill>
                  <a:srgbClr val="1D1D1F"/>
                </a:solidFill>
                <a:latin typeface="Now Heavy"/>
                <a:ea typeface="Now Heavy"/>
                <a:cs typeface="Now Heavy"/>
                <a:sym typeface="Now Heavy"/>
              </a:rPr>
              <a:t>Kā nodrošināt emocionāli un fiziski drošu vidi visiem, īstenojot iekļujošo izglītību?</a:t>
            </a:r>
          </a:p>
        </p:txBody>
      </p:sp>
      <p:sp>
        <p:nvSpPr>
          <p:cNvPr id="6" name="TextBox 6"/>
          <p:cNvSpPr txBox="1"/>
          <p:nvPr/>
        </p:nvSpPr>
        <p:spPr>
          <a:xfrm>
            <a:off x="7522572" y="3440134"/>
            <a:ext cx="5440412" cy="3977640"/>
          </a:xfrm>
          <a:prstGeom prst="rect">
            <a:avLst/>
          </a:prstGeom>
        </p:spPr>
        <p:txBody>
          <a:bodyPr lIns="0" tIns="0" rIns="0" bIns="0" rtlCol="0" anchor="t">
            <a:spAutoFit/>
          </a:bodyPr>
          <a:lstStyle/>
          <a:p>
            <a:pPr algn="l">
              <a:lnSpc>
                <a:spcPts val="3150"/>
              </a:lnSpc>
            </a:pPr>
            <a:r>
              <a:rPr lang="en-US" sz="2100">
                <a:solidFill>
                  <a:srgbClr val="606060"/>
                </a:solidFill>
                <a:latin typeface="Now"/>
                <a:ea typeface="Now"/>
                <a:cs typeface="Now"/>
                <a:sym typeface="Now"/>
              </a:rPr>
              <a:t>Lai radītu emocionāli un fiziski drošu vidi iekļaujošā izglītībā, ir svarīgi veicināt cieņu, empātiju un sapratni, vienlaikus nodrošinot, ka fiziskā telpa ir pieejama un droša. Skaidra saziņa par cerībām, emocionāls atbalsts, individualizēta pieeja paiet malā un konsekventa pret iebiedēšanu vērsta prakse palīdz radīt drošu, iekļaujošu telpu, kurā visi skolēni jūtas novērtēti un spējīgi mācīties. </a:t>
            </a:r>
          </a:p>
        </p:txBody>
      </p:sp>
      <p:grpSp>
        <p:nvGrpSpPr>
          <p:cNvPr id="7" name="Group 7"/>
          <p:cNvGrpSpPr/>
          <p:nvPr/>
        </p:nvGrpSpPr>
        <p:grpSpPr>
          <a:xfrm>
            <a:off x="13857770" y="-635314"/>
            <a:ext cx="17451299" cy="11557628"/>
            <a:chOff x="0" y="0"/>
            <a:chExt cx="11389503" cy="7543028"/>
          </a:xfrm>
        </p:grpSpPr>
        <p:sp>
          <p:nvSpPr>
            <p:cNvPr id="8" name="Freeform 8"/>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9" name="Freeform 9"/>
          <p:cNvSpPr/>
          <p:nvPr/>
        </p:nvSpPr>
        <p:spPr>
          <a:xfrm>
            <a:off x="14210476" y="317669"/>
            <a:ext cx="1724007" cy="711031"/>
          </a:xfrm>
          <a:custGeom>
            <a:avLst/>
            <a:gdLst/>
            <a:ahLst/>
            <a:cxnLst/>
            <a:rect l="l" t="t" r="r" b="b"/>
            <a:pathLst>
              <a:path w="1724007" h="711031">
                <a:moveTo>
                  <a:pt x="0" y="0"/>
                </a:moveTo>
                <a:lnTo>
                  <a:pt x="1724007" y="0"/>
                </a:lnTo>
                <a:lnTo>
                  <a:pt x="1724007"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8197212" y="2925423"/>
            <a:ext cx="2254419" cy="0"/>
          </a:xfrm>
          <a:prstGeom prst="line">
            <a:avLst/>
          </a:prstGeom>
          <a:ln w="47625" cap="flat">
            <a:solidFill>
              <a:srgbClr val="A28231"/>
            </a:solidFill>
            <a:prstDash val="solid"/>
            <a:headEnd type="none" w="sm" len="sm"/>
            <a:tailEnd type="none" w="sm" len="sm"/>
          </a:ln>
        </p:spPr>
        <p:txBody>
          <a:bodyPr/>
          <a:lstStyle/>
          <a:p>
            <a:endParaRPr lang="en-GB"/>
          </a:p>
        </p:txBody>
      </p:sp>
      <p:sp>
        <p:nvSpPr>
          <p:cNvPr id="3" name="Freeform 3"/>
          <p:cNvSpPr/>
          <p:nvPr/>
        </p:nvSpPr>
        <p:spPr>
          <a:xfrm>
            <a:off x="1897071" y="2949236"/>
            <a:ext cx="702627" cy="548049"/>
          </a:xfrm>
          <a:custGeom>
            <a:avLst/>
            <a:gdLst/>
            <a:ahLst/>
            <a:cxnLst/>
            <a:rect l="l" t="t" r="r" b="b"/>
            <a:pathLst>
              <a:path w="702627" h="548049">
                <a:moveTo>
                  <a:pt x="0" y="0"/>
                </a:moveTo>
                <a:lnTo>
                  <a:pt x="702627" y="0"/>
                </a:lnTo>
                <a:lnTo>
                  <a:pt x="702627" y="548048"/>
                </a:lnTo>
                <a:lnTo>
                  <a:pt x="0" y="54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897071" y="768726"/>
            <a:ext cx="722782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JAUTĀJUMU SADAĻA</a:t>
            </a:r>
          </a:p>
        </p:txBody>
      </p:sp>
      <p:sp>
        <p:nvSpPr>
          <p:cNvPr id="5" name="TextBox 5"/>
          <p:cNvSpPr txBox="1"/>
          <p:nvPr/>
        </p:nvSpPr>
        <p:spPr>
          <a:xfrm>
            <a:off x="1663226" y="4183380"/>
            <a:ext cx="5094047" cy="1271588"/>
          </a:xfrm>
          <a:prstGeom prst="rect">
            <a:avLst/>
          </a:prstGeom>
        </p:spPr>
        <p:txBody>
          <a:bodyPr lIns="0" tIns="0" rIns="0" bIns="0" rtlCol="0" anchor="t">
            <a:spAutoFit/>
          </a:bodyPr>
          <a:lstStyle/>
          <a:p>
            <a:pPr algn="just">
              <a:lnSpc>
                <a:spcPts val="3360"/>
              </a:lnSpc>
            </a:pPr>
            <a:r>
              <a:rPr lang="en-US" sz="2800" b="1">
                <a:solidFill>
                  <a:srgbClr val="1D1D1F"/>
                </a:solidFill>
                <a:latin typeface="Now Heavy"/>
                <a:ea typeface="Now Heavy"/>
                <a:cs typeface="Now Heavy"/>
                <a:sym typeface="Now Heavy"/>
              </a:rPr>
              <a:t>Kā uzvedības grūtības izskaidrot tiem skolēniem, kuriem tādu nav?</a:t>
            </a:r>
          </a:p>
        </p:txBody>
      </p:sp>
      <p:sp>
        <p:nvSpPr>
          <p:cNvPr id="6" name="TextBox 6"/>
          <p:cNvSpPr txBox="1"/>
          <p:nvPr/>
        </p:nvSpPr>
        <p:spPr>
          <a:xfrm>
            <a:off x="7731424" y="3260851"/>
            <a:ext cx="5440412" cy="5177790"/>
          </a:xfrm>
          <a:prstGeom prst="rect">
            <a:avLst/>
          </a:prstGeom>
        </p:spPr>
        <p:txBody>
          <a:bodyPr lIns="0" tIns="0" rIns="0" bIns="0" rtlCol="0" anchor="t">
            <a:spAutoFit/>
          </a:bodyPr>
          <a:lstStyle/>
          <a:p>
            <a:pPr algn="just">
              <a:lnSpc>
                <a:spcPts val="3150"/>
              </a:lnSpc>
            </a:pPr>
            <a:r>
              <a:rPr lang="en-US" sz="2100">
                <a:solidFill>
                  <a:srgbClr val="606060"/>
                </a:solidFill>
                <a:latin typeface="Now"/>
                <a:ea typeface="Now"/>
                <a:cs typeface="Now"/>
                <a:sym typeface="Now"/>
              </a:rPr>
              <a:t>Lai izskaidrotu uzvedības grūtības skolēniem, kuriem to nav, ir svarīgi sarunai pieiet ar empātiju, skaidrību un vienkāršību. Izmantojot analoģijas, reālās dzīves piemērus un uzsverot līdzjūtības un izpratnes nozīmi, studenti varēs saprast, kāpēc notiek noteikta uzvedība. Normalizējot atšķirības, labojot nepareizos priekšstatus un veicinot iekļaujošu un atbalstošu klases vidi, jūs varat veicināt kopienas sajūtu, kurā visi skolēni neatkarīgi no viņu izaicinājumiem jūtas saprasti, cienīti un droši.</a:t>
            </a:r>
          </a:p>
        </p:txBody>
      </p:sp>
      <p:grpSp>
        <p:nvGrpSpPr>
          <p:cNvPr id="7" name="Group 7"/>
          <p:cNvGrpSpPr/>
          <p:nvPr/>
        </p:nvGrpSpPr>
        <p:grpSpPr>
          <a:xfrm>
            <a:off x="14610112" y="-635314"/>
            <a:ext cx="17451299" cy="11557628"/>
            <a:chOff x="0" y="0"/>
            <a:chExt cx="11389503" cy="7543028"/>
          </a:xfrm>
        </p:grpSpPr>
        <p:sp>
          <p:nvSpPr>
            <p:cNvPr id="8" name="Freeform 8"/>
            <p:cNvSpPr/>
            <p:nvPr/>
          </p:nvSpPr>
          <p:spPr>
            <a:xfrm>
              <a:off x="0" y="0"/>
              <a:ext cx="11389503" cy="7543028"/>
            </a:xfrm>
            <a:custGeom>
              <a:avLst/>
              <a:gdLst/>
              <a:ahLst/>
              <a:cxnLst/>
              <a:rect l="l" t="t" r="r" b="b"/>
              <a:pathLst>
                <a:path w="11389503" h="7543028">
                  <a:moveTo>
                    <a:pt x="11389503" y="3771559"/>
                  </a:moveTo>
                  <a:cubicBezTo>
                    <a:pt x="11389503" y="5854424"/>
                    <a:pt x="8839826" y="7543028"/>
                    <a:pt x="5694752" y="7543028"/>
                  </a:cubicBezTo>
                  <a:cubicBezTo>
                    <a:pt x="2549631" y="7543028"/>
                    <a:pt x="0" y="5854424"/>
                    <a:pt x="0" y="3771559"/>
                  </a:cubicBezTo>
                  <a:cubicBezTo>
                    <a:pt x="0" y="1688589"/>
                    <a:pt x="2549631" y="0"/>
                    <a:pt x="5694752" y="0"/>
                  </a:cubicBezTo>
                  <a:cubicBezTo>
                    <a:pt x="8839872" y="0"/>
                    <a:pt x="11389503" y="1688589"/>
                    <a:pt x="11389503" y="3771559"/>
                  </a:cubicBezTo>
                  <a:close/>
                </a:path>
              </a:pathLst>
            </a:custGeom>
            <a:blipFill>
              <a:blip r:embed="rId4"/>
              <a:stretch>
                <a:fillRect t="-331" b="-331"/>
              </a:stretch>
            </a:blipFill>
          </p:spPr>
          <p:txBody>
            <a:bodyPr/>
            <a:lstStyle/>
            <a:p>
              <a:endParaRPr lang="en-GB"/>
            </a:p>
          </p:txBody>
        </p:sp>
      </p:grpSp>
      <p:sp>
        <p:nvSpPr>
          <p:cNvPr id="9" name="Freeform 9"/>
          <p:cNvSpPr/>
          <p:nvPr/>
        </p:nvSpPr>
        <p:spPr>
          <a:xfrm>
            <a:off x="14951569"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1897071" y="768726"/>
            <a:ext cx="12034840"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DARBS INDIVIDUĀLI</a:t>
            </a:r>
          </a:p>
        </p:txBody>
      </p:sp>
      <p:sp>
        <p:nvSpPr>
          <p:cNvPr id="3" name="TextBox 3"/>
          <p:cNvSpPr txBox="1"/>
          <p:nvPr/>
        </p:nvSpPr>
        <p:spPr>
          <a:xfrm>
            <a:off x="1807684" y="2267662"/>
            <a:ext cx="12213615" cy="4553577"/>
          </a:xfrm>
          <a:prstGeom prst="rect">
            <a:avLst/>
          </a:prstGeom>
        </p:spPr>
        <p:txBody>
          <a:bodyPr lIns="0" tIns="0" rIns="0" bIns="0" rtlCol="0" anchor="t">
            <a:spAutoFit/>
          </a:bodyPr>
          <a:lstStyle/>
          <a:p>
            <a:pPr algn="l">
              <a:lnSpc>
                <a:spcPts val="4500"/>
              </a:lnSpc>
            </a:pPr>
            <a:r>
              <a:rPr lang="en-US" sz="3000">
                <a:solidFill>
                  <a:srgbClr val="606060"/>
                </a:solidFill>
                <a:latin typeface="Now"/>
                <a:ea typeface="Now"/>
                <a:cs typeface="Now"/>
                <a:sym typeface="Now"/>
              </a:rPr>
              <a:t>Identificējiet kādu problēmu un veiciet problēmrisināšanas pierakstu? (15 min )</a:t>
            </a:r>
          </a:p>
          <a:p>
            <a:pPr algn="l">
              <a:lnSpc>
                <a:spcPts val="4500"/>
              </a:lnSpc>
            </a:pPr>
            <a:endParaRPr lang="en-US" sz="3000">
              <a:solidFill>
                <a:srgbClr val="606060"/>
              </a:solidFill>
              <a:latin typeface="Now"/>
              <a:ea typeface="Now"/>
              <a:cs typeface="Now"/>
              <a:sym typeface="Now"/>
            </a:endParaRPr>
          </a:p>
          <a:p>
            <a:pPr marL="647791" lvl="1" indent="-323896" algn="l">
              <a:lnSpc>
                <a:spcPts val="4500"/>
              </a:lnSpc>
              <a:buAutoNum type="arabicPeriod"/>
            </a:pPr>
            <a:r>
              <a:rPr lang="en-US" sz="3000">
                <a:solidFill>
                  <a:srgbClr val="606060"/>
                </a:solidFill>
                <a:latin typeface="Now"/>
                <a:ea typeface="Now"/>
                <a:cs typeface="Now"/>
                <a:sym typeface="Now"/>
              </a:rPr>
              <a:t>Nosakiet mērķi</a:t>
            </a:r>
          </a:p>
          <a:p>
            <a:pPr marL="647791" lvl="1" indent="-323896" algn="l">
              <a:lnSpc>
                <a:spcPts val="4500"/>
              </a:lnSpc>
              <a:buAutoNum type="arabicPeriod"/>
            </a:pPr>
            <a:r>
              <a:rPr lang="en-US" sz="3000">
                <a:solidFill>
                  <a:srgbClr val="606060"/>
                </a:solidFill>
                <a:latin typeface="Now"/>
                <a:ea typeface="Now"/>
                <a:cs typeface="Now"/>
                <a:sym typeface="Now"/>
              </a:rPr>
              <a:t>Izvirziet risinājumus</a:t>
            </a:r>
          </a:p>
          <a:p>
            <a:pPr marL="647791" lvl="1" indent="-323896" algn="l">
              <a:lnSpc>
                <a:spcPts val="4500"/>
              </a:lnSpc>
              <a:buAutoNum type="arabicPeriod"/>
            </a:pPr>
            <a:r>
              <a:rPr lang="en-US" sz="3000">
                <a:solidFill>
                  <a:srgbClr val="606060"/>
                </a:solidFill>
                <a:latin typeface="Now"/>
                <a:ea typeface="Now"/>
                <a:cs typeface="Now"/>
                <a:sym typeface="Now"/>
              </a:rPr>
              <a:t>Novērtējiet risinājumus</a:t>
            </a:r>
          </a:p>
          <a:p>
            <a:pPr marL="647791" lvl="1" indent="-323896" algn="l">
              <a:lnSpc>
                <a:spcPts val="4500"/>
              </a:lnSpc>
              <a:buAutoNum type="arabicPeriod"/>
            </a:pPr>
            <a:r>
              <a:rPr lang="en-US" sz="3000">
                <a:solidFill>
                  <a:srgbClr val="606060"/>
                </a:solidFill>
                <a:latin typeface="Now"/>
                <a:ea typeface="Now"/>
                <a:cs typeface="Now"/>
                <a:sym typeface="Now"/>
              </a:rPr>
              <a:t>Izvēlaties vienu</a:t>
            </a:r>
          </a:p>
          <a:p>
            <a:pPr marL="647791" lvl="1" indent="-323896" algn="l">
              <a:lnSpc>
                <a:spcPts val="4500"/>
              </a:lnSpc>
              <a:buAutoNum type="arabicPeriod"/>
            </a:pPr>
            <a:r>
              <a:rPr lang="en-US" sz="3000">
                <a:solidFill>
                  <a:srgbClr val="606060"/>
                </a:solidFill>
                <a:latin typeface="Now"/>
                <a:ea typeface="Now"/>
                <a:cs typeface="Now"/>
                <a:sym typeface="Now"/>
              </a:rPr>
              <a:t>Veidojiet pirmo soļu sarakstu</a:t>
            </a:r>
          </a:p>
        </p:txBody>
      </p:sp>
      <p:sp>
        <p:nvSpPr>
          <p:cNvPr id="4" name="Freeform 4"/>
          <p:cNvSpPr/>
          <p:nvPr/>
        </p:nvSpPr>
        <p:spPr>
          <a:xfrm>
            <a:off x="16112614" y="531792"/>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4114808" y="0"/>
            <a:ext cx="9442639" cy="10680237"/>
          </a:xfrm>
          <a:custGeom>
            <a:avLst/>
            <a:gdLst/>
            <a:ahLst/>
            <a:cxnLst/>
            <a:rect l="l" t="t" r="r" b="b"/>
            <a:pathLst>
              <a:path w="9442639" h="10680237">
                <a:moveTo>
                  <a:pt x="0" y="0"/>
                </a:moveTo>
                <a:lnTo>
                  <a:pt x="9442638" y="0"/>
                </a:lnTo>
                <a:lnTo>
                  <a:pt x="9442638" y="10680237"/>
                </a:lnTo>
                <a:lnTo>
                  <a:pt x="0" y="10680237"/>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307509" y="576842"/>
            <a:ext cx="16585644" cy="9571162"/>
          </a:xfrm>
          <a:custGeom>
            <a:avLst/>
            <a:gdLst/>
            <a:ahLst/>
            <a:cxnLst/>
            <a:rect l="l" t="t" r="r" b="b"/>
            <a:pathLst>
              <a:path w="16585644" h="9571162">
                <a:moveTo>
                  <a:pt x="0" y="0"/>
                </a:moveTo>
                <a:lnTo>
                  <a:pt x="16585644" y="0"/>
                </a:lnTo>
                <a:lnTo>
                  <a:pt x="16585644" y="9571162"/>
                </a:lnTo>
                <a:lnTo>
                  <a:pt x="0" y="9571162"/>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6697160" y="3959920"/>
            <a:ext cx="4893680" cy="4913819"/>
          </a:xfrm>
          <a:custGeom>
            <a:avLst/>
            <a:gdLst/>
            <a:ahLst/>
            <a:cxnLst/>
            <a:rect l="l" t="t" r="r" b="b"/>
            <a:pathLst>
              <a:path w="4893680" h="4913819">
                <a:moveTo>
                  <a:pt x="0" y="0"/>
                </a:moveTo>
                <a:lnTo>
                  <a:pt x="4893680" y="0"/>
                </a:lnTo>
                <a:lnTo>
                  <a:pt x="4893680" y="4913819"/>
                </a:lnTo>
                <a:lnTo>
                  <a:pt x="0" y="4913819"/>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340197" y="703447"/>
            <a:ext cx="15607605" cy="251650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Raleway Heavy"/>
                <a:ea typeface="Raleway Heavy"/>
                <a:cs typeface="Raleway Heavy"/>
                <a:sym typeface="Raleway Heavy"/>
              </a:rPr>
              <a:t>APTAUJA SKOLOTĀJIEM: </a:t>
            </a:r>
          </a:p>
          <a:p>
            <a:pPr algn="ctr">
              <a:lnSpc>
                <a:spcPts val="6719"/>
              </a:lnSpc>
              <a:spcBef>
                <a:spcPct val="0"/>
              </a:spcBef>
            </a:pPr>
            <a:r>
              <a:rPr lang="en-US" sz="4800" b="1">
                <a:solidFill>
                  <a:srgbClr val="000000"/>
                </a:solidFill>
                <a:latin typeface="Raleway Heavy"/>
                <a:ea typeface="Raleway Heavy"/>
                <a:cs typeface="Raleway Heavy"/>
                <a:sym typeface="Raleway Heavy"/>
              </a:rPr>
              <a:t> </a:t>
            </a:r>
          </a:p>
          <a:p>
            <a:pPr algn="ctr">
              <a:lnSpc>
                <a:spcPts val="6719"/>
              </a:lnSpc>
              <a:spcBef>
                <a:spcPct val="0"/>
              </a:spcBef>
            </a:pPr>
            <a:r>
              <a:rPr lang="en-US" sz="4800" b="1">
                <a:solidFill>
                  <a:srgbClr val="000000"/>
                </a:solidFill>
                <a:latin typeface="Raleway Heavy"/>
                <a:ea typeface="Raleway Heavy"/>
                <a:cs typeface="Raleway Heavy"/>
                <a:sym typeface="Raleway Heavy"/>
              </a:rPr>
              <a:t>SAITE: HTTPS://FORMS.GLE/39ZWI7FB1PP69HNH7</a:t>
            </a:r>
          </a:p>
        </p:txBody>
      </p:sp>
      <p:sp>
        <p:nvSpPr>
          <p:cNvPr id="4" name="Freeform 4"/>
          <p:cNvSpPr/>
          <p:nvPr/>
        </p:nvSpPr>
        <p:spPr>
          <a:xfrm>
            <a:off x="16112614" y="531792"/>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1567086" y="1806742"/>
            <a:ext cx="14883821" cy="485302"/>
          </a:xfrm>
          <a:prstGeom prst="rect">
            <a:avLst/>
          </a:prstGeom>
        </p:spPr>
        <p:txBody>
          <a:bodyPr lIns="0" tIns="0" rIns="0" bIns="0" rtlCol="0" anchor="t">
            <a:spAutoFit/>
          </a:bodyPr>
          <a:lstStyle/>
          <a:p>
            <a:pPr algn="l">
              <a:lnSpc>
                <a:spcPts val="3891"/>
              </a:lnSpc>
            </a:pPr>
            <a:r>
              <a:rPr lang="en-US" sz="2779" u="sng">
                <a:solidFill>
                  <a:srgbClr val="000000"/>
                </a:solidFill>
                <a:latin typeface="Arimo"/>
                <a:ea typeface="Arimo"/>
                <a:cs typeface="Arimo"/>
                <a:sym typeface="Arimo"/>
                <a:hlinkClick r:id="rId2" tooltip="https://www.tip.edu.lv/media/files/Izglitojamie_ar_uzvedibas_traucejumiem.pdf"/>
              </a:rPr>
              <a:t>https://www.tip.edu.lv/media/files/Izglitojamie_ar_uzvedibas_traucejumiem.pdf</a:t>
            </a:r>
          </a:p>
        </p:txBody>
      </p:sp>
      <p:sp>
        <p:nvSpPr>
          <p:cNvPr id="3" name="TextBox 3"/>
          <p:cNvSpPr txBox="1"/>
          <p:nvPr/>
        </p:nvSpPr>
        <p:spPr>
          <a:xfrm>
            <a:off x="1897071" y="768726"/>
            <a:ext cx="12034840"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PĀRIS NODERĪGI MATERIĀLI</a:t>
            </a:r>
          </a:p>
        </p:txBody>
      </p:sp>
      <p:sp>
        <p:nvSpPr>
          <p:cNvPr id="4" name="TextBox 4"/>
          <p:cNvSpPr txBox="1"/>
          <p:nvPr/>
        </p:nvSpPr>
        <p:spPr>
          <a:xfrm>
            <a:off x="1567086" y="2673767"/>
            <a:ext cx="13249499" cy="807085"/>
          </a:xfrm>
          <a:prstGeom prst="rect">
            <a:avLst/>
          </a:prstGeom>
        </p:spPr>
        <p:txBody>
          <a:bodyPr lIns="0" tIns="0" rIns="0" bIns="0" rtlCol="0" anchor="t">
            <a:spAutoFit/>
          </a:bodyPr>
          <a:lstStyle/>
          <a:p>
            <a:pPr algn="l">
              <a:lnSpc>
                <a:spcPts val="6439"/>
              </a:lnSpc>
            </a:pPr>
            <a:r>
              <a:rPr lang="en-US" sz="4599" u="sng">
                <a:solidFill>
                  <a:srgbClr val="000000"/>
                </a:solidFill>
                <a:latin typeface="Arimo"/>
                <a:ea typeface="Arimo"/>
                <a:cs typeface="Arimo"/>
                <a:sym typeface="Arimo"/>
                <a:hlinkClick r:id="rId3" tooltip="https://www.youtube.com/watch?v=7oKjW1OIjuw"/>
              </a:rPr>
              <a:t>https://www.youtube.com/watch?v=7oKjW1OIjuw</a:t>
            </a:r>
          </a:p>
        </p:txBody>
      </p:sp>
      <p:sp>
        <p:nvSpPr>
          <p:cNvPr id="5" name="TextBox 5"/>
          <p:cNvSpPr txBox="1"/>
          <p:nvPr/>
        </p:nvSpPr>
        <p:spPr>
          <a:xfrm>
            <a:off x="1567086" y="3861852"/>
            <a:ext cx="13034590" cy="807085"/>
          </a:xfrm>
          <a:prstGeom prst="rect">
            <a:avLst/>
          </a:prstGeom>
        </p:spPr>
        <p:txBody>
          <a:bodyPr lIns="0" tIns="0" rIns="0" bIns="0" rtlCol="0" anchor="t">
            <a:spAutoFit/>
          </a:bodyPr>
          <a:lstStyle/>
          <a:p>
            <a:pPr algn="l">
              <a:lnSpc>
                <a:spcPts val="6439"/>
              </a:lnSpc>
            </a:pPr>
            <a:r>
              <a:rPr lang="en-US" sz="4599" u="sng">
                <a:solidFill>
                  <a:srgbClr val="000000"/>
                </a:solidFill>
                <a:latin typeface="Arimo"/>
                <a:ea typeface="Arimo"/>
                <a:cs typeface="Arimo"/>
                <a:sym typeface="Arimo"/>
                <a:hlinkClick r:id="rId4" tooltip="https://www.youtube.com/watch?v=FCWPaFN_jfw"/>
              </a:rPr>
              <a:t>https://www.youtube.com/watch?v=FCWPaFN_jfw</a:t>
            </a:r>
          </a:p>
        </p:txBody>
      </p:sp>
      <p:sp>
        <p:nvSpPr>
          <p:cNvPr id="6" name="TextBox 6"/>
          <p:cNvSpPr txBox="1"/>
          <p:nvPr/>
        </p:nvSpPr>
        <p:spPr>
          <a:xfrm>
            <a:off x="1567086" y="5049937"/>
            <a:ext cx="6103888" cy="807085"/>
          </a:xfrm>
          <a:prstGeom prst="rect">
            <a:avLst/>
          </a:prstGeom>
        </p:spPr>
        <p:txBody>
          <a:bodyPr lIns="0" tIns="0" rIns="0" bIns="0" rtlCol="0" anchor="t">
            <a:spAutoFit/>
          </a:bodyPr>
          <a:lstStyle/>
          <a:p>
            <a:pPr algn="l">
              <a:lnSpc>
                <a:spcPts val="6439"/>
              </a:lnSpc>
            </a:pPr>
            <a:r>
              <a:rPr lang="en-US" sz="4599" u="sng">
                <a:solidFill>
                  <a:srgbClr val="000000"/>
                </a:solidFill>
                <a:latin typeface="Arimo"/>
                <a:ea typeface="Arimo"/>
                <a:cs typeface="Arimo"/>
                <a:sym typeface="Arimo"/>
                <a:hlinkClick r:id="rId5" tooltip="https://www.uzvediba.lv"/>
              </a:rPr>
              <a:t>https://www.uzvediba.lv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153400" y="1322099"/>
            <a:ext cx="9105900" cy="3804773"/>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29776" b="-29776"/>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t="-763" b="-763"/>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l="-35170" r="-35170"/>
            </a:stretch>
          </a:blipFill>
        </p:spPr>
        <p:txBody>
          <a:bodyPr/>
          <a:lstStyle/>
          <a:p>
            <a:endParaRPr lang="en-GB"/>
          </a:p>
        </p:txBody>
      </p:sp>
      <p:sp>
        <p:nvSpPr>
          <p:cNvPr id="5" name="TextBox 5"/>
          <p:cNvSpPr txBox="1"/>
          <p:nvPr/>
        </p:nvSpPr>
        <p:spPr>
          <a:xfrm>
            <a:off x="1607557" y="1404695"/>
            <a:ext cx="4753241" cy="1668780"/>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UZVEDĪBAS GRŪTĪBAS</a:t>
            </a:r>
          </a:p>
        </p:txBody>
      </p:sp>
      <p:sp>
        <p:nvSpPr>
          <p:cNvPr id="6" name="TextBox 6"/>
          <p:cNvSpPr txBox="1"/>
          <p:nvPr/>
        </p:nvSpPr>
        <p:spPr>
          <a:xfrm>
            <a:off x="1607557" y="3389361"/>
            <a:ext cx="4513021" cy="357187"/>
          </a:xfrm>
          <a:prstGeom prst="rect">
            <a:avLst/>
          </a:prstGeom>
        </p:spPr>
        <p:txBody>
          <a:bodyPr lIns="0" tIns="0" rIns="0" bIns="0" rtlCol="0" anchor="t">
            <a:spAutoFit/>
          </a:bodyPr>
          <a:lstStyle/>
          <a:p>
            <a:pPr algn="l">
              <a:lnSpc>
                <a:spcPts val="2879"/>
              </a:lnSpc>
            </a:pPr>
            <a:r>
              <a:rPr lang="en-US" sz="2400" b="1">
                <a:solidFill>
                  <a:srgbClr val="1D1D1F"/>
                </a:solidFill>
                <a:latin typeface="Now Heavy"/>
                <a:ea typeface="Now Heavy"/>
                <a:cs typeface="Now Heavy"/>
                <a:sym typeface="Now Heavy"/>
              </a:rPr>
              <a:t>Izglītības kontekstā</a:t>
            </a:r>
          </a:p>
        </p:txBody>
      </p:sp>
      <p:sp>
        <p:nvSpPr>
          <p:cNvPr id="7" name="TextBox 7"/>
          <p:cNvSpPr txBox="1"/>
          <p:nvPr/>
        </p:nvSpPr>
        <p:spPr>
          <a:xfrm>
            <a:off x="1184539" y="4318908"/>
            <a:ext cx="6387627" cy="2386965"/>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Jebkurš pastāvīgs un atkārtots uzvedības modelis,</a:t>
            </a:r>
            <a:r>
              <a:rPr lang="en-US" sz="2100">
                <a:solidFill>
                  <a:srgbClr val="606060"/>
                </a:solidFill>
                <a:latin typeface="Now"/>
                <a:ea typeface="Now"/>
                <a:cs typeface="Now"/>
                <a:sym typeface="Now"/>
              </a:rPr>
              <a:t> kas pārkāpj sabiedrības normas vai noteikumus, nopietni pasliktina personas funkcionēšanu  vai rada ciešanas citos. Termins tiek lietots ļoti vispārīgā nozīmē, lai aptvertu plašu traucējumu vai sindromu klāstu.. (APA, 2018)</a:t>
            </a:r>
          </a:p>
        </p:txBody>
      </p:sp>
      <p:sp>
        <p:nvSpPr>
          <p:cNvPr id="8" name="Freeform 8"/>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949988" y="933450"/>
            <a:ext cx="7868188"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UZVEDĪBAS TRAUCĒJUMI</a:t>
            </a:r>
          </a:p>
        </p:txBody>
      </p:sp>
      <p:sp>
        <p:nvSpPr>
          <p:cNvPr id="3" name="TextBox 3"/>
          <p:cNvSpPr txBox="1"/>
          <p:nvPr/>
        </p:nvSpPr>
        <p:spPr>
          <a:xfrm>
            <a:off x="949988" y="2300759"/>
            <a:ext cx="4513021" cy="357187"/>
          </a:xfrm>
          <a:prstGeom prst="rect">
            <a:avLst/>
          </a:prstGeom>
        </p:spPr>
        <p:txBody>
          <a:bodyPr lIns="0" tIns="0" rIns="0" bIns="0" rtlCol="0" anchor="t">
            <a:spAutoFit/>
          </a:bodyPr>
          <a:lstStyle/>
          <a:p>
            <a:pPr algn="l">
              <a:lnSpc>
                <a:spcPts val="2879"/>
              </a:lnSpc>
            </a:pPr>
            <a:r>
              <a:rPr lang="en-US" sz="2400" b="1">
                <a:solidFill>
                  <a:srgbClr val="1D1D1F"/>
                </a:solidFill>
                <a:latin typeface="Now Heavy"/>
                <a:ea typeface="Now Heavy"/>
                <a:cs typeface="Now Heavy"/>
                <a:sym typeface="Now Heavy"/>
              </a:rPr>
              <a:t>Izglītības kontekstā</a:t>
            </a:r>
          </a:p>
        </p:txBody>
      </p:sp>
      <p:sp>
        <p:nvSpPr>
          <p:cNvPr id="4" name="TextBox 4"/>
          <p:cNvSpPr txBox="1"/>
          <p:nvPr/>
        </p:nvSpPr>
        <p:spPr>
          <a:xfrm>
            <a:off x="949988" y="3523774"/>
            <a:ext cx="16309312" cy="3191828"/>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F91 -</a:t>
            </a:r>
            <a:r>
              <a:rPr lang="en-US" sz="2100">
                <a:solidFill>
                  <a:srgbClr val="606060"/>
                </a:solidFill>
                <a:latin typeface="Now"/>
                <a:ea typeface="Now"/>
                <a:cs typeface="Now"/>
                <a:sym typeface="Now"/>
              </a:rPr>
              <a:t> Šiem traucējumiem raksturīgs atkārtots un asociālas, agresīvas, izaicinošas uzvedība. Šāda uzvedība noved pie vecumam piemērotu sociālo normu pārkāpumiem. Tādēļ šie gadījumi ir smagāki nekā parastu bērnu neiecietība vai pusaudžu nepakļāvība. Tam jābūt stabilam uzvedības stereotipam. </a:t>
            </a:r>
            <a:r>
              <a:rPr lang="en-US" sz="2100" b="1">
                <a:solidFill>
                  <a:srgbClr val="606060"/>
                </a:solidFill>
                <a:latin typeface="Now Bold"/>
                <a:ea typeface="Now Bold"/>
                <a:cs typeface="Now Bold"/>
                <a:sym typeface="Now Bold"/>
              </a:rPr>
              <a:t>Uzvedības traucējumu pazīmes var būt arī citu psihisku stāvokļu simptom. </a:t>
            </a:r>
          </a:p>
          <a:p>
            <a:pPr algn="just">
              <a:lnSpc>
                <a:spcPts val="3150"/>
              </a:lnSpc>
            </a:pPr>
            <a:r>
              <a:rPr lang="en-US" sz="2100">
                <a:solidFill>
                  <a:srgbClr val="606060"/>
                </a:solidFill>
                <a:latin typeface="Now"/>
                <a:ea typeface="Now"/>
                <a:cs typeface="Now"/>
                <a:sym typeface="Now"/>
              </a:rPr>
              <a:t>Uzvedības patoloģijas piemēri, uz kuriem pamatojas diagnoze, saistās ar pārmērīgiem kautiņiem, huligānismu, rupjību pret citiem cilvēkiem vai dzīvniekiem, būtiskiem mantas bojājumiem, dedzināšanu, zagšanu, atkārtotu melošanu, izvairīšanos no skolas vai bēgšana no mājām, parasti ir smagi dusmu uzliesmojumi un nepaklausība. </a:t>
            </a:r>
          </a:p>
          <a:p>
            <a:pPr algn="just">
              <a:lnSpc>
                <a:spcPts val="3150"/>
              </a:lnSpc>
            </a:pPr>
            <a:endParaRPr lang="en-US" sz="2100">
              <a:solidFill>
                <a:srgbClr val="606060"/>
              </a:solidFill>
              <a:latin typeface="Now"/>
              <a:ea typeface="Now"/>
              <a:cs typeface="Now"/>
              <a:sym typeface="Now"/>
            </a:endParaRPr>
          </a:p>
        </p:txBody>
      </p:sp>
      <p:sp>
        <p:nvSpPr>
          <p:cNvPr id="5" name="Freeform 5"/>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539240" y="9671022"/>
            <a:ext cx="5002411" cy="285750"/>
          </a:xfrm>
          <a:prstGeom prst="rect">
            <a:avLst/>
          </a:prstGeom>
        </p:spPr>
        <p:txBody>
          <a:bodyPr lIns="0" tIns="0" rIns="0" bIns="0" rtlCol="0" anchor="t">
            <a:spAutoFit/>
          </a:bodyPr>
          <a:lstStyle/>
          <a:p>
            <a:pPr algn="ctr">
              <a:lnSpc>
                <a:spcPts val="2280"/>
              </a:lnSpc>
              <a:spcBef>
                <a:spcPct val="0"/>
              </a:spcBef>
            </a:pPr>
            <a:r>
              <a:rPr lang="en-US" sz="1900">
                <a:solidFill>
                  <a:srgbClr val="000000"/>
                </a:solidFill>
                <a:latin typeface="Now"/>
                <a:ea typeface="Now"/>
                <a:cs typeface="Now"/>
                <a:sym typeface="Now"/>
              </a:rPr>
              <a:t>(SSK-10, https://ssk10.spkc.gov.lv/ssk/F91)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949988" y="942975"/>
            <a:ext cx="13290505" cy="648969"/>
          </a:xfrm>
          <a:prstGeom prst="rect">
            <a:avLst/>
          </a:prstGeom>
        </p:spPr>
        <p:txBody>
          <a:bodyPr lIns="0" tIns="0" rIns="0" bIns="0" rtlCol="0" anchor="t">
            <a:spAutoFit/>
          </a:bodyPr>
          <a:lstStyle/>
          <a:p>
            <a:pPr algn="l">
              <a:lnSpc>
                <a:spcPts val="5180"/>
              </a:lnSpc>
            </a:pPr>
            <a:r>
              <a:rPr lang="en-US" sz="3700" b="1">
                <a:solidFill>
                  <a:srgbClr val="1D1D1F"/>
                </a:solidFill>
                <a:latin typeface="Raleway Heavy"/>
                <a:ea typeface="Raleway Heavy"/>
                <a:cs typeface="Raleway Heavy"/>
                <a:sym typeface="Raleway Heavy"/>
              </a:rPr>
              <a:t>UZVEDĪBAS TRAUCĒJUMU/GRŪTĪBU RAKSTUROJUMS </a:t>
            </a:r>
          </a:p>
        </p:txBody>
      </p:sp>
      <p:sp>
        <p:nvSpPr>
          <p:cNvPr id="3" name="TextBox 3"/>
          <p:cNvSpPr txBox="1"/>
          <p:nvPr/>
        </p:nvSpPr>
        <p:spPr>
          <a:xfrm>
            <a:off x="1028700" y="1858514"/>
            <a:ext cx="4513021" cy="357187"/>
          </a:xfrm>
          <a:prstGeom prst="rect">
            <a:avLst/>
          </a:prstGeom>
        </p:spPr>
        <p:txBody>
          <a:bodyPr lIns="0" tIns="0" rIns="0" bIns="0" rtlCol="0" anchor="t">
            <a:spAutoFit/>
          </a:bodyPr>
          <a:lstStyle/>
          <a:p>
            <a:pPr algn="l">
              <a:lnSpc>
                <a:spcPts val="2879"/>
              </a:lnSpc>
            </a:pPr>
            <a:r>
              <a:rPr lang="en-US" sz="2400" b="1">
                <a:solidFill>
                  <a:srgbClr val="1D1D1F"/>
                </a:solidFill>
                <a:latin typeface="Now Heavy"/>
                <a:ea typeface="Now Heavy"/>
                <a:cs typeface="Now Heavy"/>
                <a:sym typeface="Now Heavy"/>
              </a:rPr>
              <a:t>Izglītības kontekstā</a:t>
            </a:r>
          </a:p>
        </p:txBody>
      </p:sp>
      <p:sp>
        <p:nvSpPr>
          <p:cNvPr id="4" name="Freeform 4"/>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2"/>
            <a:stretch>
              <a:fillRect/>
            </a:stretch>
          </a:blipFill>
        </p:spPr>
        <p:txBody>
          <a:bodyPr/>
          <a:lstStyle/>
          <a:p>
            <a:endParaRPr lang="en-GB"/>
          </a:p>
        </p:txBody>
      </p:sp>
      <p:sp>
        <p:nvSpPr>
          <p:cNvPr id="5" name="TextBox 5"/>
          <p:cNvSpPr txBox="1"/>
          <p:nvPr/>
        </p:nvSpPr>
        <p:spPr>
          <a:xfrm>
            <a:off x="568809" y="9767162"/>
            <a:ext cx="5174010" cy="285750"/>
          </a:xfrm>
          <a:prstGeom prst="rect">
            <a:avLst/>
          </a:prstGeom>
        </p:spPr>
        <p:txBody>
          <a:bodyPr lIns="0" tIns="0" rIns="0" bIns="0" rtlCol="0" anchor="t">
            <a:spAutoFit/>
          </a:bodyPr>
          <a:lstStyle/>
          <a:p>
            <a:pPr algn="ctr">
              <a:lnSpc>
                <a:spcPts val="2280"/>
              </a:lnSpc>
              <a:spcBef>
                <a:spcPct val="0"/>
              </a:spcBef>
            </a:pPr>
            <a:r>
              <a:rPr lang="en-US" sz="1900">
                <a:solidFill>
                  <a:srgbClr val="000000"/>
                </a:solidFill>
                <a:latin typeface="Now"/>
                <a:ea typeface="Now"/>
                <a:cs typeface="Now"/>
                <a:sym typeface="Now"/>
              </a:rPr>
              <a:t>https://www.nsta.org/behavioral-disorders</a:t>
            </a:r>
          </a:p>
        </p:txBody>
      </p:sp>
      <p:sp>
        <p:nvSpPr>
          <p:cNvPr id="6" name="TextBox 6"/>
          <p:cNvSpPr txBox="1"/>
          <p:nvPr/>
        </p:nvSpPr>
        <p:spPr>
          <a:xfrm>
            <a:off x="949988" y="2434776"/>
            <a:ext cx="16495127" cy="7042785"/>
          </a:xfrm>
          <a:prstGeom prst="rect">
            <a:avLst/>
          </a:prstGeom>
        </p:spPr>
        <p:txBody>
          <a:bodyPr lIns="0" tIns="0" rIns="0" bIns="0" rtlCol="0" anchor="t">
            <a:spAutoFit/>
          </a:bodyPr>
          <a:lstStyle/>
          <a:p>
            <a:pPr algn="l">
              <a:lnSpc>
                <a:spcPts val="2940"/>
              </a:lnSpc>
            </a:pPr>
            <a:r>
              <a:rPr lang="en-US" sz="2100" spc="94">
                <a:solidFill>
                  <a:srgbClr val="000000"/>
                </a:solidFill>
                <a:latin typeface="Now"/>
                <a:ea typeface="Now"/>
                <a:cs typeface="Now"/>
                <a:sym typeface="Now"/>
              </a:rPr>
              <a:t>Agresijas izrādīšana</a:t>
            </a:r>
          </a:p>
          <a:p>
            <a:pPr algn="l">
              <a:lnSpc>
                <a:spcPts val="2940"/>
              </a:lnSpc>
            </a:pPr>
            <a:r>
              <a:rPr lang="en-US" sz="2100" spc="94">
                <a:solidFill>
                  <a:srgbClr val="000000"/>
                </a:solidFill>
                <a:latin typeface="Now"/>
                <a:ea typeface="Now"/>
                <a:cs typeface="Now"/>
                <a:sym typeface="Now"/>
              </a:rPr>
              <a:t>Citu iebiedēšana, draudēšana vai aizskaršana</a:t>
            </a:r>
          </a:p>
          <a:p>
            <a:pPr algn="l">
              <a:lnSpc>
                <a:spcPts val="2940"/>
              </a:lnSpc>
            </a:pPr>
            <a:r>
              <a:rPr lang="en-US" sz="2100" spc="94">
                <a:solidFill>
                  <a:srgbClr val="000000"/>
                </a:solidFill>
                <a:latin typeface="Now"/>
                <a:ea typeface="Now"/>
                <a:cs typeface="Now"/>
                <a:sym typeface="Now"/>
              </a:rPr>
              <a:t>Fiziska vardarbība</a:t>
            </a:r>
          </a:p>
          <a:p>
            <a:pPr algn="l">
              <a:lnSpc>
                <a:spcPts val="2940"/>
              </a:lnSpc>
            </a:pPr>
            <a:r>
              <a:rPr lang="en-US" sz="2100" spc="94">
                <a:solidFill>
                  <a:srgbClr val="000000"/>
                </a:solidFill>
                <a:latin typeface="Now"/>
                <a:ea typeface="Now"/>
                <a:cs typeface="Now"/>
                <a:sym typeface="Now"/>
              </a:rPr>
              <a:t>Cita īpašuma iznīcināšana</a:t>
            </a:r>
          </a:p>
          <a:p>
            <a:pPr algn="l">
              <a:lnSpc>
                <a:spcPts val="2940"/>
              </a:lnSpc>
            </a:pPr>
            <a:r>
              <a:rPr lang="en-US" sz="2100" spc="94">
                <a:solidFill>
                  <a:srgbClr val="000000"/>
                </a:solidFill>
                <a:latin typeface="Now"/>
                <a:ea typeface="Now"/>
                <a:cs typeface="Now"/>
                <a:sym typeface="Now"/>
              </a:rPr>
              <a:t>Zema līdzjūtība un rūpes par citu jūtām, vēlmēm un labklājību</a:t>
            </a:r>
          </a:p>
          <a:p>
            <a:pPr algn="l">
              <a:lnSpc>
                <a:spcPts val="2940"/>
              </a:lnSpc>
            </a:pPr>
            <a:r>
              <a:rPr lang="en-US" sz="2100" spc="94">
                <a:solidFill>
                  <a:srgbClr val="000000"/>
                </a:solidFill>
                <a:latin typeface="Now"/>
                <a:ea typeface="Now"/>
                <a:cs typeface="Now"/>
                <a:sym typeface="Now"/>
              </a:rPr>
              <a:t>Empātijas trūkums un vainas vai nožēlas sajūtas trūkums</a:t>
            </a:r>
          </a:p>
          <a:p>
            <a:pPr algn="l">
              <a:lnSpc>
                <a:spcPts val="2940"/>
              </a:lnSpc>
            </a:pPr>
            <a:r>
              <a:rPr lang="en-US" sz="2100" spc="94">
                <a:solidFill>
                  <a:srgbClr val="000000"/>
                </a:solidFill>
                <a:latin typeface="Now"/>
                <a:ea typeface="Now"/>
                <a:cs typeface="Now"/>
                <a:sym typeface="Now"/>
              </a:rPr>
              <a:t>Citu vainošana par saviem pārkāpumiem </a:t>
            </a:r>
          </a:p>
          <a:p>
            <a:pPr algn="l">
              <a:lnSpc>
                <a:spcPts val="2940"/>
              </a:lnSpc>
            </a:pPr>
            <a:r>
              <a:rPr lang="en-US" sz="2100" spc="94">
                <a:solidFill>
                  <a:srgbClr val="000000"/>
                </a:solidFill>
                <a:latin typeface="Now"/>
                <a:ea typeface="Now"/>
                <a:cs typeface="Now"/>
                <a:sym typeface="Now"/>
              </a:rPr>
              <a:t>Klases darba traucēšana</a:t>
            </a:r>
          </a:p>
          <a:p>
            <a:pPr algn="l">
              <a:lnSpc>
                <a:spcPts val="2940"/>
              </a:lnSpc>
            </a:pPr>
            <a:r>
              <a:rPr lang="en-US" sz="2100" spc="94">
                <a:solidFill>
                  <a:srgbClr val="000000"/>
                </a:solidFill>
                <a:latin typeface="Now"/>
                <a:ea typeface="Now"/>
                <a:cs typeface="Now"/>
                <a:sym typeface="Now"/>
              </a:rPr>
              <a:t>Impulsivitāte, izklaidība </a:t>
            </a:r>
          </a:p>
          <a:p>
            <a:pPr algn="l">
              <a:lnSpc>
                <a:spcPts val="2940"/>
              </a:lnSpc>
            </a:pPr>
            <a:r>
              <a:rPr lang="en-US" sz="2100" spc="94">
                <a:solidFill>
                  <a:srgbClr val="000000"/>
                </a:solidFill>
                <a:latin typeface="Now"/>
                <a:ea typeface="Now"/>
                <a:cs typeface="Now"/>
                <a:sym typeface="Now"/>
              </a:rPr>
              <a:t>Klases noteikumu neievērošana</a:t>
            </a:r>
          </a:p>
          <a:p>
            <a:pPr algn="l">
              <a:lnSpc>
                <a:spcPts val="2940"/>
              </a:lnSpc>
            </a:pPr>
            <a:r>
              <a:rPr lang="en-US" sz="2100" spc="94">
                <a:solidFill>
                  <a:srgbClr val="000000"/>
                </a:solidFill>
                <a:latin typeface="Now"/>
                <a:ea typeface="Now"/>
                <a:cs typeface="Now"/>
                <a:sym typeface="Now"/>
              </a:rPr>
              <a:t>Koncentrēšanās trūkums</a:t>
            </a:r>
          </a:p>
          <a:p>
            <a:pPr algn="l">
              <a:lnSpc>
                <a:spcPts val="2940"/>
              </a:lnSpc>
            </a:pPr>
            <a:r>
              <a:rPr lang="en-US" sz="2100" spc="94">
                <a:solidFill>
                  <a:srgbClr val="000000"/>
                </a:solidFill>
                <a:latin typeface="Now"/>
                <a:ea typeface="Now"/>
                <a:cs typeface="Now"/>
                <a:sym typeface="Now"/>
              </a:rPr>
              <a:t>Neelastība attiecībā pret pārmaiņām un izmaiņām rutīnā</a:t>
            </a:r>
          </a:p>
          <a:p>
            <a:pPr algn="l">
              <a:lnSpc>
                <a:spcPts val="2940"/>
              </a:lnSpc>
            </a:pPr>
            <a:r>
              <a:rPr lang="en-US" sz="2100" spc="94">
                <a:solidFill>
                  <a:srgbClr val="000000"/>
                </a:solidFill>
                <a:latin typeface="Now"/>
                <a:ea typeface="Now"/>
                <a:cs typeface="Now"/>
                <a:sym typeface="Now"/>
              </a:rPr>
              <a:t>Bieža runāšana sniedzot  nebūtisku informāciju, nespēja sagaidīt savu kārtu</a:t>
            </a:r>
          </a:p>
          <a:p>
            <a:pPr algn="l">
              <a:lnSpc>
                <a:spcPts val="2940"/>
              </a:lnSpc>
            </a:pPr>
            <a:r>
              <a:rPr lang="en-US" sz="2100" spc="94">
                <a:solidFill>
                  <a:srgbClr val="000000"/>
                </a:solidFill>
                <a:latin typeface="Now"/>
                <a:ea typeface="Now"/>
                <a:cs typeface="Now"/>
                <a:sym typeface="Now"/>
              </a:rPr>
              <a:t>Regulāra skolas neapmeklēšana</a:t>
            </a:r>
          </a:p>
          <a:p>
            <a:pPr algn="l">
              <a:lnSpc>
                <a:spcPts val="2940"/>
              </a:lnSpc>
            </a:pPr>
            <a:r>
              <a:rPr lang="en-US" sz="2100" spc="94">
                <a:solidFill>
                  <a:srgbClr val="000000"/>
                </a:solidFill>
                <a:latin typeface="Now"/>
                <a:ea typeface="Now"/>
                <a:cs typeface="Now"/>
                <a:sym typeface="Now"/>
              </a:rPr>
              <a:t>Zema pašcieņa</a:t>
            </a:r>
          </a:p>
          <a:p>
            <a:pPr algn="l">
              <a:lnSpc>
                <a:spcPts val="2940"/>
              </a:lnSpc>
            </a:pPr>
            <a:r>
              <a:rPr lang="en-US" sz="2100" spc="94">
                <a:solidFill>
                  <a:srgbClr val="000000"/>
                </a:solidFill>
                <a:latin typeface="Now"/>
                <a:ea typeface="Now"/>
                <a:cs typeface="Now"/>
                <a:sym typeface="Now"/>
              </a:rPr>
              <a:t>Grūtības strādāt grupās</a:t>
            </a:r>
          </a:p>
          <a:p>
            <a:pPr algn="l">
              <a:lnSpc>
                <a:spcPts val="2940"/>
              </a:lnSpc>
            </a:pPr>
            <a:r>
              <a:rPr lang="en-US" sz="2100" spc="94">
                <a:solidFill>
                  <a:srgbClr val="000000"/>
                </a:solidFill>
                <a:latin typeface="Now"/>
                <a:ea typeface="Now"/>
                <a:cs typeface="Now"/>
                <a:sym typeface="Now"/>
              </a:rPr>
              <a:t>Pašsavainojošas uzvedības demonstrēšana</a:t>
            </a:r>
          </a:p>
          <a:p>
            <a:pPr algn="l">
              <a:lnSpc>
                <a:spcPts val="2940"/>
              </a:lnSpc>
            </a:pPr>
            <a:r>
              <a:rPr lang="en-US" sz="2100" spc="94">
                <a:solidFill>
                  <a:srgbClr val="000000"/>
                </a:solidFill>
                <a:latin typeface="Now"/>
                <a:ea typeface="Now"/>
                <a:cs typeface="Now"/>
                <a:sym typeface="Now"/>
              </a:rPr>
              <a:t>Parāda nespēju piemērot sociālos noteikumus, kas saistīti ar citu personu personīgo telpu un mantām</a:t>
            </a:r>
          </a:p>
          <a:p>
            <a:pPr algn="l">
              <a:lnSpc>
                <a:spcPts val="2940"/>
              </a:lnSpc>
            </a:pPr>
            <a:r>
              <a:rPr lang="en-US" sz="2100" spc="94">
                <a:solidFill>
                  <a:srgbClr val="000000"/>
                </a:solidFill>
                <a:latin typeface="Now"/>
                <a:ea typeface="Now"/>
                <a:cs typeface="Now"/>
                <a:sym typeface="Now"/>
              </a:rPr>
              <a:t>Bieža melošana un manipulēšana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9658354" y="3215889"/>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BC5FF">
                <a:alpha val="78824"/>
              </a:srgbClr>
            </a:solidFill>
            <a:ln w="19050" cap="sq">
              <a:solidFill>
                <a:srgbClr val="000000">
                  <a:alpha val="78824"/>
                </a:srgbClr>
              </a:solidFill>
              <a:prstDash val="solid"/>
              <a:miter/>
            </a:ln>
          </p:spPr>
          <p:txBody>
            <a:bodyPr/>
            <a:lstStyle/>
            <a:p>
              <a:endParaRPr lang="en-GB"/>
            </a:p>
          </p:txBody>
        </p:sp>
        <p:sp>
          <p:nvSpPr>
            <p:cNvPr id="5" name="TextBox 5"/>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alpha val="78824"/>
                    </a:srgbClr>
                  </a:solidFill>
                  <a:latin typeface="Now Heavy"/>
                  <a:ea typeface="Now Heavy"/>
                  <a:cs typeface="Now Heavy"/>
                  <a:sym typeface="Now Heavy"/>
                </a:rPr>
                <a:t>Psiholoģiskie</a:t>
              </a:r>
            </a:p>
          </p:txBody>
        </p:sp>
      </p:grpSp>
      <p:sp>
        <p:nvSpPr>
          <p:cNvPr id="6" name="TextBox 6"/>
          <p:cNvSpPr txBox="1"/>
          <p:nvPr/>
        </p:nvSpPr>
        <p:spPr>
          <a:xfrm>
            <a:off x="1607557" y="1366239"/>
            <a:ext cx="5541592" cy="821055"/>
          </a:xfrm>
          <a:prstGeom prst="rect">
            <a:avLst/>
          </a:prstGeom>
        </p:spPr>
        <p:txBody>
          <a:bodyPr lIns="0" tIns="0" rIns="0" bIns="0" rtlCol="0" anchor="t">
            <a:spAutoFit/>
          </a:bodyPr>
          <a:lstStyle/>
          <a:p>
            <a:pPr algn="l">
              <a:lnSpc>
                <a:spcPts val="6719"/>
              </a:lnSpc>
            </a:pPr>
            <a:r>
              <a:rPr lang="en-US" sz="4800" b="1">
                <a:solidFill>
                  <a:srgbClr val="1D1D1F"/>
                </a:solidFill>
                <a:latin typeface="Raleway Heavy"/>
                <a:ea typeface="Raleway Heavy"/>
                <a:cs typeface="Raleway Heavy"/>
                <a:sym typeface="Raleway Heavy"/>
              </a:rPr>
              <a:t>KOMORBIDITĀTE</a:t>
            </a:r>
          </a:p>
        </p:txBody>
      </p:sp>
      <p:sp>
        <p:nvSpPr>
          <p:cNvPr id="7" name="TextBox 7"/>
          <p:cNvSpPr txBox="1"/>
          <p:nvPr/>
        </p:nvSpPr>
        <p:spPr>
          <a:xfrm>
            <a:off x="1097006" y="3326274"/>
            <a:ext cx="6947256" cy="2777490"/>
          </a:xfrm>
          <a:prstGeom prst="rect">
            <a:avLst/>
          </a:prstGeom>
        </p:spPr>
        <p:txBody>
          <a:bodyPr lIns="0" tIns="0" rIns="0" bIns="0" rtlCol="0" anchor="t">
            <a:spAutoFit/>
          </a:bodyPr>
          <a:lstStyle/>
          <a:p>
            <a:pPr algn="just">
              <a:lnSpc>
                <a:spcPts val="3150"/>
              </a:lnSpc>
            </a:pPr>
            <a:r>
              <a:rPr lang="en-US" sz="2100">
                <a:solidFill>
                  <a:srgbClr val="606060"/>
                </a:solidFill>
                <a:latin typeface="Now"/>
                <a:ea typeface="Now"/>
                <a:cs typeface="Now"/>
                <a:sym typeface="Now"/>
              </a:rPr>
              <a:t>Pusaudžu uzvedības problēmu attīstība bieži vien ir saistīta ar vienu vai vairākiem mentālās  veselības izaicinājumiem. Pusaudži ar uzvedības problēmām bieži saskaras ar citiem pamata  stāvokļiem, kas var sarežģīt diagnostiku, ārstēšanu un vispārējo labklājību. Šo blakusslimību atpazīšana un novēršana ir ļoti svarīga efektīva atbalsta sniegšanai.</a:t>
            </a:r>
          </a:p>
        </p:txBody>
      </p:sp>
      <p:grpSp>
        <p:nvGrpSpPr>
          <p:cNvPr id="8" name="Group 8"/>
          <p:cNvGrpSpPr/>
          <p:nvPr/>
        </p:nvGrpSpPr>
        <p:grpSpPr>
          <a:xfrm>
            <a:off x="10925982" y="5143500"/>
            <a:ext cx="3086100" cy="30861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alpha val="77647"/>
              </a:srgbClr>
            </a:solidFill>
            <a:ln w="19050" cap="sq">
              <a:solidFill>
                <a:srgbClr val="000000">
                  <a:alpha val="77647"/>
                </a:srgbClr>
              </a:solidFill>
              <a:prstDash val="solid"/>
              <a:miter/>
            </a:ln>
          </p:spPr>
          <p:txBody>
            <a:bodyPr/>
            <a:lstStyle/>
            <a:p>
              <a:endParaRPr lang="en-GB"/>
            </a:p>
          </p:txBody>
        </p:sp>
        <p:sp>
          <p:nvSpPr>
            <p:cNvPr id="10" name="TextBox 10"/>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alpha val="77647"/>
                    </a:srgbClr>
                  </a:solidFill>
                  <a:latin typeface="Now Heavy"/>
                  <a:ea typeface="Now Heavy"/>
                  <a:cs typeface="Now Heavy"/>
                  <a:sym typeface="Now Heavy"/>
                </a:rPr>
                <a:t>Bioloģiskie</a:t>
              </a:r>
            </a:p>
          </p:txBody>
        </p:sp>
      </p:grpSp>
      <p:grpSp>
        <p:nvGrpSpPr>
          <p:cNvPr id="11" name="Group 11"/>
          <p:cNvGrpSpPr/>
          <p:nvPr/>
        </p:nvGrpSpPr>
        <p:grpSpPr>
          <a:xfrm>
            <a:off x="12334435" y="3215889"/>
            <a:ext cx="3086100" cy="30861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E16A">
                <a:alpha val="81961"/>
              </a:srgbClr>
            </a:solidFill>
            <a:ln w="28575" cap="sq">
              <a:solidFill>
                <a:srgbClr val="000000">
                  <a:alpha val="81961"/>
                </a:srgbClr>
              </a:solidFill>
              <a:prstDash val="solid"/>
              <a:miter/>
            </a:ln>
          </p:spPr>
          <p:txBody>
            <a:bodyPr/>
            <a:lstStyle/>
            <a:p>
              <a:endParaRPr lang="en-GB"/>
            </a:p>
          </p:txBody>
        </p:sp>
        <p:sp>
          <p:nvSpPr>
            <p:cNvPr id="13" name="TextBox 13"/>
            <p:cNvSpPr txBox="1"/>
            <p:nvPr/>
          </p:nvSpPr>
          <p:spPr>
            <a:xfrm>
              <a:off x="76200" y="85725"/>
              <a:ext cx="660400" cy="650875"/>
            </a:xfrm>
            <a:prstGeom prst="rect">
              <a:avLst/>
            </a:prstGeom>
          </p:spPr>
          <p:txBody>
            <a:bodyPr lIns="50800" tIns="50800" rIns="50800" bIns="50800" rtlCol="0" anchor="ctr"/>
            <a:lstStyle/>
            <a:p>
              <a:pPr algn="ctr">
                <a:lnSpc>
                  <a:spcPts val="2879"/>
                </a:lnSpc>
              </a:pPr>
              <a:r>
                <a:rPr lang="en-US" sz="2400" b="1">
                  <a:solidFill>
                    <a:srgbClr val="000000">
                      <a:alpha val="81961"/>
                    </a:srgbClr>
                  </a:solidFill>
                  <a:latin typeface="Now Heavy"/>
                  <a:ea typeface="Now Heavy"/>
                  <a:cs typeface="Now Heavy"/>
                  <a:sym typeface="Now Heavy"/>
                </a:rPr>
                <a:t>Sociālie</a:t>
              </a:r>
            </a:p>
          </p:txBody>
        </p:sp>
      </p:grpSp>
      <p:sp>
        <p:nvSpPr>
          <p:cNvPr id="14" name="TextBox 14"/>
          <p:cNvSpPr txBox="1"/>
          <p:nvPr/>
        </p:nvSpPr>
        <p:spPr>
          <a:xfrm>
            <a:off x="10038524" y="2111094"/>
            <a:ext cx="6562694" cy="498158"/>
          </a:xfrm>
          <a:prstGeom prst="rect">
            <a:avLst/>
          </a:prstGeom>
        </p:spPr>
        <p:txBody>
          <a:bodyPr lIns="0" tIns="0" rIns="0" bIns="0" rtlCol="0" anchor="t">
            <a:spAutoFit/>
          </a:bodyPr>
          <a:lstStyle/>
          <a:p>
            <a:pPr algn="just">
              <a:lnSpc>
                <a:spcPts val="4199"/>
              </a:lnSpc>
            </a:pPr>
            <a:r>
              <a:rPr lang="en-US" sz="2799" b="1">
                <a:solidFill>
                  <a:srgbClr val="606060"/>
                </a:solidFill>
                <a:latin typeface="Now Bold"/>
                <a:ea typeface="Now Bold"/>
                <a:cs typeface="Now Bold"/>
                <a:sym typeface="Now Bold"/>
              </a:rPr>
              <a:t>Biopsihosociālais modelis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153400" y="1322099"/>
            <a:ext cx="9105900" cy="3804773"/>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29801" b="-29801"/>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t="-7108" b="-7108"/>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l="-35170" r="-35170"/>
            </a:stretch>
          </a:blipFill>
        </p:spPr>
        <p:txBody>
          <a:bodyPr/>
          <a:lstStyle/>
          <a:p>
            <a:endParaRPr lang="en-GB"/>
          </a:p>
        </p:txBody>
      </p:sp>
      <p:sp>
        <p:nvSpPr>
          <p:cNvPr id="5" name="TextBox 5"/>
          <p:cNvSpPr txBox="1"/>
          <p:nvPr/>
        </p:nvSpPr>
        <p:spPr>
          <a:xfrm>
            <a:off x="1028700" y="1236374"/>
            <a:ext cx="6945241" cy="1854199"/>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UZMANĪBAS DEFICĪTA/HIPERAKTIVITĀTES TRAUCĒJUMI (UDHS)</a:t>
            </a:r>
          </a:p>
        </p:txBody>
      </p:sp>
      <p:sp>
        <p:nvSpPr>
          <p:cNvPr id="6" name="TextBox 6"/>
          <p:cNvSpPr txBox="1"/>
          <p:nvPr/>
        </p:nvSpPr>
        <p:spPr>
          <a:xfrm>
            <a:off x="1028700" y="3780522"/>
            <a:ext cx="6387627" cy="15821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Raksturojums: UDHS</a:t>
            </a:r>
            <a:r>
              <a:rPr lang="en-US" sz="2100">
                <a:solidFill>
                  <a:srgbClr val="606060"/>
                </a:solidFill>
                <a:latin typeface="Now"/>
                <a:ea typeface="Now"/>
                <a:cs typeface="Now"/>
                <a:sym typeface="Now"/>
              </a:rPr>
              <a:t> raksturo neuzmanība, hiperaktivitāte un impulsivitāte. Pusaudžiem var būt grūtības ar uzvedību klasē, sekojot norādījumiem un kontrolējot impulsus.</a:t>
            </a:r>
          </a:p>
        </p:txBody>
      </p:sp>
      <p:sp>
        <p:nvSpPr>
          <p:cNvPr id="7" name="Freeform 7"/>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028700" y="5514295"/>
            <a:ext cx="6387627" cy="15821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Komorbiditāte: UDHS</a:t>
            </a:r>
            <a:r>
              <a:rPr lang="en-US" sz="2100">
                <a:solidFill>
                  <a:srgbClr val="606060"/>
                </a:solidFill>
                <a:latin typeface="Now"/>
                <a:ea typeface="Now"/>
                <a:cs typeface="Now"/>
                <a:sym typeface="Now"/>
              </a:rPr>
              <a:t> parasti tiek konstatēts kopā ar uzvedības traucējumiem, Opozicionāri izaicinošu traucējumu (OIT), depresiju, trauksmi un mācīšanās traucējumiem vai grūtībām.</a:t>
            </a:r>
          </a:p>
        </p:txBody>
      </p:sp>
      <p:sp>
        <p:nvSpPr>
          <p:cNvPr id="9" name="TextBox 9"/>
          <p:cNvSpPr txBox="1"/>
          <p:nvPr/>
        </p:nvSpPr>
        <p:spPr>
          <a:xfrm>
            <a:off x="1028700" y="7382799"/>
            <a:ext cx="6387627" cy="19821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Kāpēc tas ir svarīgi: UDHS</a:t>
            </a:r>
            <a:r>
              <a:rPr lang="en-US" sz="2100">
                <a:solidFill>
                  <a:srgbClr val="606060"/>
                </a:solidFill>
                <a:latin typeface="Now"/>
                <a:ea typeface="Now"/>
                <a:cs typeface="Now"/>
                <a:sym typeface="Now"/>
              </a:rPr>
              <a:t> var apgrūtināt pusaudžiem savas uzvedības regulēšanu, un neārstēts ADHD var saasināt tādas problēmas kā impulsivitāte un spītība, izraisot turpmākas uzvedības grūtības.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8153400" y="1322099"/>
            <a:ext cx="9105900" cy="3804773"/>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29526" b="-29526"/>
            </a:stretch>
          </a:blipFill>
        </p:spPr>
        <p:txBody>
          <a:bodyPr/>
          <a:lstStyle/>
          <a:p>
            <a:endParaRPr lang="en-GB"/>
          </a:p>
        </p:txBody>
      </p:sp>
      <p:sp>
        <p:nvSpPr>
          <p:cNvPr id="3" name="Freeform 3"/>
          <p:cNvSpPr/>
          <p:nvPr/>
        </p:nvSpPr>
        <p:spPr>
          <a:xfrm>
            <a:off x="8153400" y="5227894"/>
            <a:ext cx="5691058" cy="373700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3"/>
            <a:stretch>
              <a:fillRect t="-763" b="-763"/>
            </a:stretch>
          </a:blipFill>
        </p:spPr>
        <p:txBody>
          <a:bodyPr/>
          <a:lstStyle/>
          <a:p>
            <a:endParaRPr lang="en-GB"/>
          </a:p>
        </p:txBody>
      </p:sp>
      <p:sp>
        <p:nvSpPr>
          <p:cNvPr id="4" name="Freeform 4"/>
          <p:cNvSpPr/>
          <p:nvPr/>
        </p:nvSpPr>
        <p:spPr>
          <a:xfrm>
            <a:off x="13968542" y="5227894"/>
            <a:ext cx="3290758" cy="3737007"/>
          </a:xfrm>
          <a:custGeom>
            <a:avLst/>
            <a:gdLst/>
            <a:ahLst/>
            <a:cxnLst/>
            <a:rect l="l" t="t" r="r" b="b"/>
            <a:pathLst>
              <a:path w="3290758" h="3737007">
                <a:moveTo>
                  <a:pt x="0" y="0"/>
                </a:moveTo>
                <a:lnTo>
                  <a:pt x="3290758" y="0"/>
                </a:lnTo>
                <a:lnTo>
                  <a:pt x="3290758" y="3737007"/>
                </a:lnTo>
                <a:lnTo>
                  <a:pt x="0" y="3737007"/>
                </a:lnTo>
                <a:lnTo>
                  <a:pt x="0" y="0"/>
                </a:lnTo>
                <a:close/>
              </a:path>
            </a:pathLst>
          </a:custGeom>
          <a:blipFill>
            <a:blip r:embed="rId4"/>
            <a:stretch>
              <a:fillRect l="-35064" r="-35064"/>
            </a:stretch>
          </a:blipFill>
        </p:spPr>
        <p:txBody>
          <a:bodyPr/>
          <a:lstStyle/>
          <a:p>
            <a:endParaRPr lang="en-GB"/>
          </a:p>
        </p:txBody>
      </p:sp>
      <p:sp>
        <p:nvSpPr>
          <p:cNvPr id="5" name="TextBox 5"/>
          <p:cNvSpPr txBox="1"/>
          <p:nvPr/>
        </p:nvSpPr>
        <p:spPr>
          <a:xfrm>
            <a:off x="1028700" y="1236374"/>
            <a:ext cx="6945241" cy="1235074"/>
          </a:xfrm>
          <a:prstGeom prst="rect">
            <a:avLst/>
          </a:prstGeom>
        </p:spPr>
        <p:txBody>
          <a:bodyPr lIns="0" tIns="0" rIns="0" bIns="0" rtlCol="0" anchor="t">
            <a:spAutoFit/>
          </a:bodyPr>
          <a:lstStyle/>
          <a:p>
            <a:pPr algn="l">
              <a:lnSpc>
                <a:spcPts val="4900"/>
              </a:lnSpc>
            </a:pPr>
            <a:r>
              <a:rPr lang="en-US" sz="3500" b="1">
                <a:solidFill>
                  <a:srgbClr val="1D1D1F"/>
                </a:solidFill>
                <a:latin typeface="Raleway Bold"/>
                <a:ea typeface="Raleway Bold"/>
                <a:cs typeface="Raleway Bold"/>
                <a:sym typeface="Raleway Bold"/>
              </a:rPr>
              <a:t>OPOZICIONĀRI IZAICINOŠI TRAUCĒJUMI (OIT)</a:t>
            </a:r>
          </a:p>
        </p:txBody>
      </p:sp>
      <p:sp>
        <p:nvSpPr>
          <p:cNvPr id="6" name="TextBox 6"/>
          <p:cNvSpPr txBox="1"/>
          <p:nvPr/>
        </p:nvSpPr>
        <p:spPr>
          <a:xfrm>
            <a:off x="1028700" y="3780522"/>
            <a:ext cx="6387627" cy="11820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Raksturojums: </a:t>
            </a:r>
            <a:r>
              <a:rPr lang="en-US" sz="2100">
                <a:solidFill>
                  <a:srgbClr val="606060"/>
                </a:solidFill>
                <a:latin typeface="Now"/>
                <a:ea typeface="Now"/>
                <a:cs typeface="Now"/>
                <a:sym typeface="Now"/>
              </a:rPr>
              <a:t>OIT ietver dusmīgu vai aizkaitināmu garastāvokli, strīdīgu uzvedību un spītu pret autoritātēm.</a:t>
            </a:r>
          </a:p>
        </p:txBody>
      </p:sp>
      <p:sp>
        <p:nvSpPr>
          <p:cNvPr id="7" name="Freeform 7"/>
          <p:cNvSpPr/>
          <p:nvPr/>
        </p:nvSpPr>
        <p:spPr>
          <a:xfrm>
            <a:off x="16087911" y="317669"/>
            <a:ext cx="1724007" cy="711031"/>
          </a:xfrm>
          <a:custGeom>
            <a:avLst/>
            <a:gdLst/>
            <a:ahLst/>
            <a:cxnLst/>
            <a:rect l="l" t="t" r="r" b="b"/>
            <a:pathLst>
              <a:path w="1724007" h="711031">
                <a:moveTo>
                  <a:pt x="0" y="0"/>
                </a:moveTo>
                <a:lnTo>
                  <a:pt x="1724006" y="0"/>
                </a:lnTo>
                <a:lnTo>
                  <a:pt x="1724006" y="711031"/>
                </a:lnTo>
                <a:lnTo>
                  <a:pt x="0" y="711031"/>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028700" y="5381635"/>
            <a:ext cx="6387627" cy="158210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Komorbiditāte:  </a:t>
            </a:r>
            <a:r>
              <a:rPr lang="en-US" sz="2100">
                <a:solidFill>
                  <a:srgbClr val="606060"/>
                </a:solidFill>
                <a:latin typeface="Now"/>
                <a:ea typeface="Now"/>
                <a:cs typeface="Now"/>
                <a:sym typeface="Now"/>
              </a:rPr>
              <a:t>OIT bieži notiek vienlaikus ar UDHS, trauksmes traucējumiem, depresiju. To var saistīt arī ar vielu lietošanu vēlākā pusaudža vecumā.</a:t>
            </a:r>
          </a:p>
        </p:txBody>
      </p:sp>
      <p:sp>
        <p:nvSpPr>
          <p:cNvPr id="9" name="TextBox 9"/>
          <p:cNvSpPr txBox="1"/>
          <p:nvPr/>
        </p:nvSpPr>
        <p:spPr>
          <a:xfrm>
            <a:off x="1028700" y="7382799"/>
            <a:ext cx="6676048" cy="1182052"/>
          </a:xfrm>
          <a:prstGeom prst="rect">
            <a:avLst/>
          </a:prstGeom>
        </p:spPr>
        <p:txBody>
          <a:bodyPr lIns="0" tIns="0" rIns="0" bIns="0" rtlCol="0" anchor="t">
            <a:spAutoFit/>
          </a:bodyPr>
          <a:lstStyle/>
          <a:p>
            <a:pPr algn="just">
              <a:lnSpc>
                <a:spcPts val="3150"/>
              </a:lnSpc>
            </a:pPr>
            <a:r>
              <a:rPr lang="en-US" sz="2100" b="1">
                <a:solidFill>
                  <a:srgbClr val="606060"/>
                </a:solidFill>
                <a:latin typeface="Now Bold"/>
                <a:ea typeface="Now Bold"/>
                <a:cs typeface="Now Bold"/>
                <a:sym typeface="Now Bold"/>
              </a:rPr>
              <a:t>Kāpēc tas ir svarīgi: </a:t>
            </a:r>
            <a:r>
              <a:rPr lang="en-US" sz="2100">
                <a:solidFill>
                  <a:srgbClr val="606060"/>
                </a:solidFill>
                <a:latin typeface="Now"/>
                <a:ea typeface="Now"/>
                <a:cs typeface="Now"/>
                <a:sym typeface="Now"/>
              </a:rPr>
              <a:t>OIT var saspīlēt attiecības ar vecākiem, skolotājiem un vienaudžiem, bieži pārvēršoties nopietnākos uzvedības traucējumos.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2942</Words>
  <Application>Microsoft Office PowerPoint</Application>
  <PresentationFormat>Custom</PresentationFormat>
  <Paragraphs>255</Paragraphs>
  <Slides>39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Now</vt:lpstr>
      <vt:lpstr>Now Heavy</vt:lpstr>
      <vt:lpstr>Raleway Bold</vt:lpstr>
      <vt:lpstr>Arimo</vt:lpstr>
      <vt:lpstr>Calibri</vt:lpstr>
      <vt:lpstr>Now Bold</vt:lpstr>
      <vt:lpstr>Raleway Heavy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cp:lastModifiedBy>Maija Vilnīte</cp:lastModifiedBy>
  <cp:revision>1</cp:revision>
  <dcterms:created xsi:type="dcterms:W3CDTF">2006-08-16T00:00:00Z</dcterms:created>
  <dcterms:modified xsi:type="dcterms:W3CDTF">2025-11-26T12:50:42Z</dcterms:modified>
  <dc:identifier>DAGYJcforS4</dc:identifier>
</cp:coreProperties>
</file>