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1" r:id="rId3"/>
    <p:sldId id="258" r:id="rId4"/>
    <p:sldId id="274" r:id="rId5"/>
    <p:sldId id="268" r:id="rId6"/>
    <p:sldId id="271" r:id="rId7"/>
    <p:sldId id="269" r:id="rId8"/>
    <p:sldId id="272" r:id="rId9"/>
    <p:sldId id="257" r:id="rId10"/>
    <p:sldId id="273" r:id="rId11"/>
    <p:sldId id="284" r:id="rId12"/>
    <p:sldId id="267" r:id="rId13"/>
    <p:sldId id="275" r:id="rId14"/>
    <p:sldId id="276" r:id="rId15"/>
    <p:sldId id="277" r:id="rId16"/>
    <p:sldId id="278" r:id="rId17"/>
    <p:sldId id="279" r:id="rId18"/>
    <p:sldId id="280" r:id="rId19"/>
    <p:sldId id="281" r:id="rId20"/>
    <p:sldId id="282" r:id="rId21"/>
    <p:sldId id="283" r:id="rId22"/>
    <p:sldId id="285" r:id="rId23"/>
    <p:sldId id="287" r:id="rId24"/>
    <p:sldId id="286" r:id="rId25"/>
    <p:sldId id="289" r:id="rId26"/>
    <p:sldId id="288" r:id="rId27"/>
    <p:sldId id="291" r:id="rId28"/>
    <p:sldId id="290" r:id="rId29"/>
    <p:sldId id="297" r:id="rId30"/>
    <p:sldId id="259" r:id="rId31"/>
    <p:sldId id="292" r:id="rId32"/>
    <p:sldId id="295" r:id="rId33"/>
    <p:sldId id="296" r:id="rId34"/>
    <p:sldId id="293" r:id="rId35"/>
    <p:sldId id="299" r:id="rId36"/>
    <p:sldId id="294" r:id="rId37"/>
    <p:sldId id="298" r:id="rId38"/>
    <p:sldId id="301" r:id="rId39"/>
    <p:sldId id="305" r:id="rId40"/>
    <p:sldId id="303" r:id="rId41"/>
    <p:sldId id="307" r:id="rId42"/>
    <p:sldId id="310" r:id="rId43"/>
    <p:sldId id="309" r:id="rId4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Gaišs stils 3 - izcēlum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Vidējs stils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103" d="100"/>
          <a:sy n="103" d="100"/>
        </p:scale>
        <p:origin x="15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05AF6-52B0-4688-8955-6328D576D95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904048E-DD1E-43C1-A9B7-41AA12755270}">
      <dgm:prSet/>
      <dgm:spPr/>
      <dgm:t>
        <a:bodyPr/>
        <a:lstStyle/>
        <a:p>
          <a:r>
            <a:rPr lang="en-US"/>
            <a:t>Miniatūra</a:t>
          </a:r>
        </a:p>
      </dgm:t>
    </dgm:pt>
    <dgm:pt modelId="{BA5198B5-BE61-4175-9750-9BC57EC78F6B}" type="parTrans" cxnId="{72CD7E3C-8666-4D2F-97B2-7BC5DCB96468}">
      <dgm:prSet/>
      <dgm:spPr/>
      <dgm:t>
        <a:bodyPr/>
        <a:lstStyle/>
        <a:p>
          <a:endParaRPr lang="en-US"/>
        </a:p>
      </dgm:t>
    </dgm:pt>
    <dgm:pt modelId="{F38CA144-585D-42CC-8108-8C9E62A09FA3}" type="sibTrans" cxnId="{72CD7E3C-8666-4D2F-97B2-7BC5DCB96468}">
      <dgm:prSet/>
      <dgm:spPr/>
      <dgm:t>
        <a:bodyPr/>
        <a:lstStyle/>
        <a:p>
          <a:endParaRPr lang="en-US"/>
        </a:p>
      </dgm:t>
    </dgm:pt>
    <dgm:pt modelId="{A47091F9-5F38-485B-8D88-585F5022336B}">
      <dgm:prSet/>
      <dgm:spPr/>
      <dgm:t>
        <a:bodyPr/>
        <a:lstStyle/>
        <a:p>
          <a:r>
            <a:rPr lang="en-US"/>
            <a:t>Minimismi</a:t>
          </a:r>
        </a:p>
      </dgm:t>
    </dgm:pt>
    <dgm:pt modelId="{FAD44407-CCFE-4F50-9822-B08D410A6480}" type="parTrans" cxnId="{6B059F4B-C8D4-4669-854B-A80968A0C676}">
      <dgm:prSet/>
      <dgm:spPr/>
      <dgm:t>
        <a:bodyPr/>
        <a:lstStyle/>
        <a:p>
          <a:endParaRPr lang="en-US"/>
        </a:p>
      </dgm:t>
    </dgm:pt>
    <dgm:pt modelId="{FF95BE1A-589F-4E57-93AD-BC5DAEB2AAA9}" type="sibTrans" cxnId="{6B059F4B-C8D4-4669-854B-A80968A0C676}">
      <dgm:prSet/>
      <dgm:spPr/>
      <dgm:t>
        <a:bodyPr/>
        <a:lstStyle/>
        <a:p>
          <a:endParaRPr lang="en-US"/>
        </a:p>
      </dgm:t>
    </dgm:pt>
    <dgm:pt modelId="{44359A3C-68E0-410B-B6D3-4C171F78456A}">
      <dgm:prSet/>
      <dgm:spPr/>
      <dgm:t>
        <a:bodyPr/>
        <a:lstStyle/>
        <a:p>
          <a:r>
            <a:rPr lang="en-US"/>
            <a:t>Minimas</a:t>
          </a:r>
        </a:p>
      </dgm:t>
    </dgm:pt>
    <dgm:pt modelId="{F12AE7B8-BD8E-4FA6-8D5A-AEDD72F8BA28}" type="parTrans" cxnId="{51E15865-FB6E-4398-90BF-FC9663DCC387}">
      <dgm:prSet/>
      <dgm:spPr/>
      <dgm:t>
        <a:bodyPr/>
        <a:lstStyle/>
        <a:p>
          <a:endParaRPr lang="en-US"/>
        </a:p>
      </dgm:t>
    </dgm:pt>
    <dgm:pt modelId="{3652C31C-6869-4442-B15C-846D45906326}" type="sibTrans" cxnId="{51E15865-FB6E-4398-90BF-FC9663DCC387}">
      <dgm:prSet/>
      <dgm:spPr/>
      <dgm:t>
        <a:bodyPr/>
        <a:lstStyle/>
        <a:p>
          <a:endParaRPr lang="en-US"/>
        </a:p>
      </dgm:t>
    </dgm:pt>
    <dgm:pt modelId="{AEB189E5-BEE6-45E9-9959-F6ABA2996ED8}" type="pres">
      <dgm:prSet presAssocID="{1B905AF6-52B0-4688-8955-6328D576D955}" presName="hierChild1" presStyleCnt="0">
        <dgm:presLayoutVars>
          <dgm:chPref val="1"/>
          <dgm:dir/>
          <dgm:animOne val="branch"/>
          <dgm:animLvl val="lvl"/>
          <dgm:resizeHandles/>
        </dgm:presLayoutVars>
      </dgm:prSet>
      <dgm:spPr/>
    </dgm:pt>
    <dgm:pt modelId="{575D3DEB-49C0-4230-9269-5C8FEEBC84EB}" type="pres">
      <dgm:prSet presAssocID="{D904048E-DD1E-43C1-A9B7-41AA12755270}" presName="hierRoot1" presStyleCnt="0"/>
      <dgm:spPr/>
    </dgm:pt>
    <dgm:pt modelId="{83D82E59-BC59-41E1-B19D-51318E7B81C0}" type="pres">
      <dgm:prSet presAssocID="{D904048E-DD1E-43C1-A9B7-41AA12755270}" presName="composite" presStyleCnt="0"/>
      <dgm:spPr/>
    </dgm:pt>
    <dgm:pt modelId="{908C9158-D4BB-4E12-937D-A45D9A298113}" type="pres">
      <dgm:prSet presAssocID="{D904048E-DD1E-43C1-A9B7-41AA12755270}" presName="background" presStyleLbl="node0" presStyleIdx="0" presStyleCnt="3"/>
      <dgm:spPr/>
    </dgm:pt>
    <dgm:pt modelId="{8E8CF6DC-1B20-439D-816F-F40A676ECD04}" type="pres">
      <dgm:prSet presAssocID="{D904048E-DD1E-43C1-A9B7-41AA12755270}" presName="text" presStyleLbl="fgAcc0" presStyleIdx="0" presStyleCnt="3">
        <dgm:presLayoutVars>
          <dgm:chPref val="3"/>
        </dgm:presLayoutVars>
      </dgm:prSet>
      <dgm:spPr/>
    </dgm:pt>
    <dgm:pt modelId="{A01ED46B-8FD9-49AF-ADE6-A9E28BCBF5B9}" type="pres">
      <dgm:prSet presAssocID="{D904048E-DD1E-43C1-A9B7-41AA12755270}" presName="hierChild2" presStyleCnt="0"/>
      <dgm:spPr/>
    </dgm:pt>
    <dgm:pt modelId="{A19D72C1-D523-422F-9DAE-6DE4A6F6DCC2}" type="pres">
      <dgm:prSet presAssocID="{A47091F9-5F38-485B-8D88-585F5022336B}" presName="hierRoot1" presStyleCnt="0"/>
      <dgm:spPr/>
    </dgm:pt>
    <dgm:pt modelId="{7D902E6E-3A71-4C5A-B64C-4713924D7FDE}" type="pres">
      <dgm:prSet presAssocID="{A47091F9-5F38-485B-8D88-585F5022336B}" presName="composite" presStyleCnt="0"/>
      <dgm:spPr/>
    </dgm:pt>
    <dgm:pt modelId="{F4673177-C5D1-434C-BCB8-BD65060FBE03}" type="pres">
      <dgm:prSet presAssocID="{A47091F9-5F38-485B-8D88-585F5022336B}" presName="background" presStyleLbl="node0" presStyleIdx="1" presStyleCnt="3"/>
      <dgm:spPr/>
    </dgm:pt>
    <dgm:pt modelId="{4ADE0652-946F-44F3-90AC-96E087B4ABFF}" type="pres">
      <dgm:prSet presAssocID="{A47091F9-5F38-485B-8D88-585F5022336B}" presName="text" presStyleLbl="fgAcc0" presStyleIdx="1" presStyleCnt="3">
        <dgm:presLayoutVars>
          <dgm:chPref val="3"/>
        </dgm:presLayoutVars>
      </dgm:prSet>
      <dgm:spPr/>
    </dgm:pt>
    <dgm:pt modelId="{21CD342A-D666-4D9B-B797-045A244CFA40}" type="pres">
      <dgm:prSet presAssocID="{A47091F9-5F38-485B-8D88-585F5022336B}" presName="hierChild2" presStyleCnt="0"/>
      <dgm:spPr/>
    </dgm:pt>
    <dgm:pt modelId="{45168FBC-2AB1-4526-A909-E4A8B531A6E8}" type="pres">
      <dgm:prSet presAssocID="{44359A3C-68E0-410B-B6D3-4C171F78456A}" presName="hierRoot1" presStyleCnt="0"/>
      <dgm:spPr/>
    </dgm:pt>
    <dgm:pt modelId="{A74FD550-6A55-4B72-9B15-618F6BBF6089}" type="pres">
      <dgm:prSet presAssocID="{44359A3C-68E0-410B-B6D3-4C171F78456A}" presName="composite" presStyleCnt="0"/>
      <dgm:spPr/>
    </dgm:pt>
    <dgm:pt modelId="{635C1F1F-9180-49F5-8E6C-B2084CE2EDA3}" type="pres">
      <dgm:prSet presAssocID="{44359A3C-68E0-410B-B6D3-4C171F78456A}" presName="background" presStyleLbl="node0" presStyleIdx="2" presStyleCnt="3"/>
      <dgm:spPr/>
    </dgm:pt>
    <dgm:pt modelId="{02D1F5DF-D869-4728-9697-0D956C07E4AE}" type="pres">
      <dgm:prSet presAssocID="{44359A3C-68E0-410B-B6D3-4C171F78456A}" presName="text" presStyleLbl="fgAcc0" presStyleIdx="2" presStyleCnt="3">
        <dgm:presLayoutVars>
          <dgm:chPref val="3"/>
        </dgm:presLayoutVars>
      </dgm:prSet>
      <dgm:spPr/>
    </dgm:pt>
    <dgm:pt modelId="{D214701C-8CDC-4AC7-BDA7-4D505589A814}" type="pres">
      <dgm:prSet presAssocID="{44359A3C-68E0-410B-B6D3-4C171F78456A}" presName="hierChild2" presStyleCnt="0"/>
      <dgm:spPr/>
    </dgm:pt>
  </dgm:ptLst>
  <dgm:cxnLst>
    <dgm:cxn modelId="{72CD7E3C-8666-4D2F-97B2-7BC5DCB96468}" srcId="{1B905AF6-52B0-4688-8955-6328D576D955}" destId="{D904048E-DD1E-43C1-A9B7-41AA12755270}" srcOrd="0" destOrd="0" parTransId="{BA5198B5-BE61-4175-9750-9BC57EC78F6B}" sibTransId="{F38CA144-585D-42CC-8108-8C9E62A09FA3}"/>
    <dgm:cxn modelId="{1FCA6A45-3AA3-44A8-BD2C-CEDBDBD954A0}" type="presOf" srcId="{1B905AF6-52B0-4688-8955-6328D576D955}" destId="{AEB189E5-BEE6-45E9-9959-F6ABA2996ED8}" srcOrd="0" destOrd="0" presId="urn:microsoft.com/office/officeart/2005/8/layout/hierarchy1"/>
    <dgm:cxn modelId="{51E15865-FB6E-4398-90BF-FC9663DCC387}" srcId="{1B905AF6-52B0-4688-8955-6328D576D955}" destId="{44359A3C-68E0-410B-B6D3-4C171F78456A}" srcOrd="2" destOrd="0" parTransId="{F12AE7B8-BD8E-4FA6-8D5A-AEDD72F8BA28}" sibTransId="{3652C31C-6869-4442-B15C-846D45906326}"/>
    <dgm:cxn modelId="{6B059F4B-C8D4-4669-854B-A80968A0C676}" srcId="{1B905AF6-52B0-4688-8955-6328D576D955}" destId="{A47091F9-5F38-485B-8D88-585F5022336B}" srcOrd="1" destOrd="0" parTransId="{FAD44407-CCFE-4F50-9822-B08D410A6480}" sibTransId="{FF95BE1A-589F-4E57-93AD-BC5DAEB2AAA9}"/>
    <dgm:cxn modelId="{3F908D76-D4CB-41C0-9447-A4DB5314F070}" type="presOf" srcId="{D904048E-DD1E-43C1-A9B7-41AA12755270}" destId="{8E8CF6DC-1B20-439D-816F-F40A676ECD04}" srcOrd="0" destOrd="0" presId="urn:microsoft.com/office/officeart/2005/8/layout/hierarchy1"/>
    <dgm:cxn modelId="{83D90291-5459-4C11-BCF9-C73FCA99C0C8}" type="presOf" srcId="{44359A3C-68E0-410B-B6D3-4C171F78456A}" destId="{02D1F5DF-D869-4728-9697-0D956C07E4AE}" srcOrd="0" destOrd="0" presId="urn:microsoft.com/office/officeart/2005/8/layout/hierarchy1"/>
    <dgm:cxn modelId="{31060EF9-95AE-4418-B98D-F19664FE5EF5}" type="presOf" srcId="{A47091F9-5F38-485B-8D88-585F5022336B}" destId="{4ADE0652-946F-44F3-90AC-96E087B4ABFF}" srcOrd="0" destOrd="0" presId="urn:microsoft.com/office/officeart/2005/8/layout/hierarchy1"/>
    <dgm:cxn modelId="{D72D9D15-EFD2-4509-8727-B31B920997B4}" type="presParOf" srcId="{AEB189E5-BEE6-45E9-9959-F6ABA2996ED8}" destId="{575D3DEB-49C0-4230-9269-5C8FEEBC84EB}" srcOrd="0" destOrd="0" presId="urn:microsoft.com/office/officeart/2005/8/layout/hierarchy1"/>
    <dgm:cxn modelId="{6460CEC6-46F6-4446-BED2-D9914430472C}" type="presParOf" srcId="{575D3DEB-49C0-4230-9269-5C8FEEBC84EB}" destId="{83D82E59-BC59-41E1-B19D-51318E7B81C0}" srcOrd="0" destOrd="0" presId="urn:microsoft.com/office/officeart/2005/8/layout/hierarchy1"/>
    <dgm:cxn modelId="{0865E5C7-5C56-48EA-BE4E-C35A1C0F041D}" type="presParOf" srcId="{83D82E59-BC59-41E1-B19D-51318E7B81C0}" destId="{908C9158-D4BB-4E12-937D-A45D9A298113}" srcOrd="0" destOrd="0" presId="urn:microsoft.com/office/officeart/2005/8/layout/hierarchy1"/>
    <dgm:cxn modelId="{A872812E-7ED8-400B-AB6E-EA0A752739B8}" type="presParOf" srcId="{83D82E59-BC59-41E1-B19D-51318E7B81C0}" destId="{8E8CF6DC-1B20-439D-816F-F40A676ECD04}" srcOrd="1" destOrd="0" presId="urn:microsoft.com/office/officeart/2005/8/layout/hierarchy1"/>
    <dgm:cxn modelId="{F7AF7263-484F-4566-A4AC-F944B0100972}" type="presParOf" srcId="{575D3DEB-49C0-4230-9269-5C8FEEBC84EB}" destId="{A01ED46B-8FD9-49AF-ADE6-A9E28BCBF5B9}" srcOrd="1" destOrd="0" presId="urn:microsoft.com/office/officeart/2005/8/layout/hierarchy1"/>
    <dgm:cxn modelId="{F2E112C3-C89B-4A2B-B733-8D00AE598595}" type="presParOf" srcId="{AEB189E5-BEE6-45E9-9959-F6ABA2996ED8}" destId="{A19D72C1-D523-422F-9DAE-6DE4A6F6DCC2}" srcOrd="1" destOrd="0" presId="urn:microsoft.com/office/officeart/2005/8/layout/hierarchy1"/>
    <dgm:cxn modelId="{54895CFE-84DA-4033-9D3A-20D772B05938}" type="presParOf" srcId="{A19D72C1-D523-422F-9DAE-6DE4A6F6DCC2}" destId="{7D902E6E-3A71-4C5A-B64C-4713924D7FDE}" srcOrd="0" destOrd="0" presId="urn:microsoft.com/office/officeart/2005/8/layout/hierarchy1"/>
    <dgm:cxn modelId="{C32D92DD-98DD-40F0-98E1-29DB93BE38CA}" type="presParOf" srcId="{7D902E6E-3A71-4C5A-B64C-4713924D7FDE}" destId="{F4673177-C5D1-434C-BCB8-BD65060FBE03}" srcOrd="0" destOrd="0" presId="urn:microsoft.com/office/officeart/2005/8/layout/hierarchy1"/>
    <dgm:cxn modelId="{EC3BCA82-0C1F-4E7C-A80C-E7A8301BFACB}" type="presParOf" srcId="{7D902E6E-3A71-4C5A-B64C-4713924D7FDE}" destId="{4ADE0652-946F-44F3-90AC-96E087B4ABFF}" srcOrd="1" destOrd="0" presId="urn:microsoft.com/office/officeart/2005/8/layout/hierarchy1"/>
    <dgm:cxn modelId="{2C133258-65B7-42C6-BB61-E53CA79F5851}" type="presParOf" srcId="{A19D72C1-D523-422F-9DAE-6DE4A6F6DCC2}" destId="{21CD342A-D666-4D9B-B797-045A244CFA40}" srcOrd="1" destOrd="0" presId="urn:microsoft.com/office/officeart/2005/8/layout/hierarchy1"/>
    <dgm:cxn modelId="{5A6D826B-A844-4909-BB5C-FB7F4A66DBC1}" type="presParOf" srcId="{AEB189E5-BEE6-45E9-9959-F6ABA2996ED8}" destId="{45168FBC-2AB1-4526-A909-E4A8B531A6E8}" srcOrd="2" destOrd="0" presId="urn:microsoft.com/office/officeart/2005/8/layout/hierarchy1"/>
    <dgm:cxn modelId="{93F47D4D-59E4-441B-8C63-03744E963BD3}" type="presParOf" srcId="{45168FBC-2AB1-4526-A909-E4A8B531A6E8}" destId="{A74FD550-6A55-4B72-9B15-618F6BBF6089}" srcOrd="0" destOrd="0" presId="urn:microsoft.com/office/officeart/2005/8/layout/hierarchy1"/>
    <dgm:cxn modelId="{77B4EB2D-2A47-48AF-9CA2-D13C0A577774}" type="presParOf" srcId="{A74FD550-6A55-4B72-9B15-618F6BBF6089}" destId="{635C1F1F-9180-49F5-8E6C-B2084CE2EDA3}" srcOrd="0" destOrd="0" presId="urn:microsoft.com/office/officeart/2005/8/layout/hierarchy1"/>
    <dgm:cxn modelId="{656EED6B-4A00-4549-AFAA-BB92AE59AA64}" type="presParOf" srcId="{A74FD550-6A55-4B72-9B15-618F6BBF6089}" destId="{02D1F5DF-D869-4728-9697-0D956C07E4AE}" srcOrd="1" destOrd="0" presId="urn:microsoft.com/office/officeart/2005/8/layout/hierarchy1"/>
    <dgm:cxn modelId="{FF797580-D3A0-48C6-92B6-1044D7D2E4FA}" type="presParOf" srcId="{45168FBC-2AB1-4526-A909-E4A8B531A6E8}" destId="{D214701C-8CDC-4AC7-BDA7-4D505589A8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0A105-6FC6-45FC-B608-EB9A6CA8BF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EBA2394-1D1E-40F2-87BC-CB7EA4EFCEF2}">
      <dgm:prSet/>
      <dgm:spPr/>
      <dgm:t>
        <a:bodyPr/>
        <a:lstStyle/>
        <a:p>
          <a:r>
            <a:rPr lang="lv-LV" dirty="0"/>
            <a:t>Dzīvo ar garšu</a:t>
          </a:r>
          <a:endParaRPr lang="en-US" dirty="0"/>
        </a:p>
      </dgm:t>
    </dgm:pt>
    <dgm:pt modelId="{6804814B-1D0A-449B-BDE8-E8C083D920BB}" type="parTrans" cxnId="{984A98F4-3F75-4E02-8E95-189ADCEBC248}">
      <dgm:prSet/>
      <dgm:spPr/>
      <dgm:t>
        <a:bodyPr/>
        <a:lstStyle/>
        <a:p>
          <a:endParaRPr lang="en-US"/>
        </a:p>
      </dgm:t>
    </dgm:pt>
    <dgm:pt modelId="{1E17023E-7899-4956-8627-7F00D935070B}" type="sibTrans" cxnId="{984A98F4-3F75-4E02-8E95-189ADCEBC248}">
      <dgm:prSet/>
      <dgm:spPr/>
      <dgm:t>
        <a:bodyPr/>
        <a:lstStyle/>
        <a:p>
          <a:endParaRPr lang="en-US"/>
        </a:p>
      </dgm:t>
    </dgm:pt>
    <dgm:pt modelId="{9E120CA5-8C27-466B-82BB-6BB664F482CB}">
      <dgm:prSet/>
      <dgm:spPr/>
      <dgm:t>
        <a:bodyPr/>
        <a:lstStyle/>
        <a:p>
          <a:r>
            <a:rPr lang="en-US" dirty="0" err="1"/>
            <a:t>Dienasgrāmata</a:t>
          </a:r>
          <a:r>
            <a:rPr lang="lv-LV" dirty="0"/>
            <a:t> «Vārna»</a:t>
          </a:r>
          <a:endParaRPr lang="en-US" dirty="0"/>
        </a:p>
      </dgm:t>
    </dgm:pt>
    <dgm:pt modelId="{008BC505-E0B6-4D56-87E8-109F62E56C7C}" type="parTrans" cxnId="{A3B1ECE2-64B3-472B-AA64-B2F516EA5FA8}">
      <dgm:prSet/>
      <dgm:spPr/>
      <dgm:t>
        <a:bodyPr/>
        <a:lstStyle/>
        <a:p>
          <a:endParaRPr lang="en-US"/>
        </a:p>
      </dgm:t>
    </dgm:pt>
    <dgm:pt modelId="{DDE720E0-C28C-4617-AA36-4132C01203FA}" type="sibTrans" cxnId="{A3B1ECE2-64B3-472B-AA64-B2F516EA5FA8}">
      <dgm:prSet/>
      <dgm:spPr/>
      <dgm:t>
        <a:bodyPr/>
        <a:lstStyle/>
        <a:p>
          <a:endParaRPr lang="en-US"/>
        </a:p>
      </dgm:t>
    </dgm:pt>
    <dgm:pt modelId="{64FA96DB-F36C-4810-9A1A-CD05BEEB2F49}">
      <dgm:prSet/>
      <dgm:spPr/>
      <dgm:t>
        <a:bodyPr/>
        <a:lstStyle/>
        <a:p>
          <a:r>
            <a:rPr lang="en-US" dirty="0"/>
            <a:t> </a:t>
          </a:r>
          <a:r>
            <a:rPr lang="lv-LV" dirty="0"/>
            <a:t>Esmeraldas </a:t>
          </a:r>
          <a:r>
            <a:rPr lang="en-US" dirty="0" err="1"/>
            <a:t>dienasgrāmata</a:t>
          </a:r>
          <a:endParaRPr lang="en-US" dirty="0"/>
        </a:p>
      </dgm:t>
    </dgm:pt>
    <dgm:pt modelId="{8DA10D76-1017-4C43-A984-EBA8A88526CB}" type="parTrans" cxnId="{55E4EC89-F20B-4A0B-84B7-65E4ED34FC8D}">
      <dgm:prSet/>
      <dgm:spPr/>
      <dgm:t>
        <a:bodyPr/>
        <a:lstStyle/>
        <a:p>
          <a:endParaRPr lang="en-US"/>
        </a:p>
      </dgm:t>
    </dgm:pt>
    <dgm:pt modelId="{6E601B90-7AD8-419A-9B90-E8064109AE36}" type="sibTrans" cxnId="{55E4EC89-F20B-4A0B-84B7-65E4ED34FC8D}">
      <dgm:prSet/>
      <dgm:spPr/>
      <dgm:t>
        <a:bodyPr/>
        <a:lstStyle/>
        <a:p>
          <a:endParaRPr lang="en-US"/>
        </a:p>
      </dgm:t>
    </dgm:pt>
    <dgm:pt modelId="{468CAA20-A8F4-451D-A2ED-4A0F33F766BB}">
      <dgm:prSet/>
      <dgm:spPr/>
      <dgm:t>
        <a:bodyPr/>
        <a:lstStyle/>
        <a:p>
          <a:r>
            <a:rPr lang="lv-LV" dirty="0" err="1"/>
            <a:t>Minimas</a:t>
          </a:r>
          <a:r>
            <a:rPr lang="lv-LV" dirty="0"/>
            <a:t> «Es atradu»</a:t>
          </a:r>
          <a:endParaRPr lang="en-US" dirty="0"/>
        </a:p>
      </dgm:t>
    </dgm:pt>
    <dgm:pt modelId="{72F27688-FDDA-406A-AA3D-5B711A24643B}" type="parTrans" cxnId="{13386A76-02BB-4FB1-BC06-D44D9DB4D441}">
      <dgm:prSet/>
      <dgm:spPr/>
      <dgm:t>
        <a:bodyPr/>
        <a:lstStyle/>
        <a:p>
          <a:endParaRPr lang="en-US"/>
        </a:p>
      </dgm:t>
    </dgm:pt>
    <dgm:pt modelId="{22269AC4-AAD0-4333-A46C-7045D8B27E20}" type="sibTrans" cxnId="{13386A76-02BB-4FB1-BC06-D44D9DB4D441}">
      <dgm:prSet/>
      <dgm:spPr/>
      <dgm:t>
        <a:bodyPr/>
        <a:lstStyle/>
        <a:p>
          <a:endParaRPr lang="en-US"/>
        </a:p>
      </dgm:t>
    </dgm:pt>
    <dgm:pt modelId="{6F974702-C320-4007-A006-22F78E50AE1A}" type="pres">
      <dgm:prSet presAssocID="{2680A105-6FC6-45FC-B608-EB9A6CA8BF99}" presName="vert0" presStyleCnt="0">
        <dgm:presLayoutVars>
          <dgm:dir/>
          <dgm:animOne val="branch"/>
          <dgm:animLvl val="lvl"/>
        </dgm:presLayoutVars>
      </dgm:prSet>
      <dgm:spPr/>
    </dgm:pt>
    <dgm:pt modelId="{41A2BBD5-FF6D-4A6B-BD04-CA2CADADCEE0}" type="pres">
      <dgm:prSet presAssocID="{AEBA2394-1D1E-40F2-87BC-CB7EA4EFCEF2}" presName="thickLine" presStyleLbl="alignNode1" presStyleIdx="0" presStyleCnt="4"/>
      <dgm:spPr/>
    </dgm:pt>
    <dgm:pt modelId="{F13473F5-4571-4EF5-96AC-5FC6C951B333}" type="pres">
      <dgm:prSet presAssocID="{AEBA2394-1D1E-40F2-87BC-CB7EA4EFCEF2}" presName="horz1" presStyleCnt="0"/>
      <dgm:spPr/>
    </dgm:pt>
    <dgm:pt modelId="{30A15A4A-D4EF-4ACD-AE0C-4A3B15B361B2}" type="pres">
      <dgm:prSet presAssocID="{AEBA2394-1D1E-40F2-87BC-CB7EA4EFCEF2}" presName="tx1" presStyleLbl="revTx" presStyleIdx="0" presStyleCnt="4"/>
      <dgm:spPr/>
    </dgm:pt>
    <dgm:pt modelId="{8427E3F8-3BD3-4FFE-88A4-E15242FDEB97}" type="pres">
      <dgm:prSet presAssocID="{AEBA2394-1D1E-40F2-87BC-CB7EA4EFCEF2}" presName="vert1" presStyleCnt="0"/>
      <dgm:spPr/>
    </dgm:pt>
    <dgm:pt modelId="{10BBF918-78D1-4172-9EE1-DAB854C6A034}" type="pres">
      <dgm:prSet presAssocID="{9E120CA5-8C27-466B-82BB-6BB664F482CB}" presName="thickLine" presStyleLbl="alignNode1" presStyleIdx="1" presStyleCnt="4"/>
      <dgm:spPr/>
    </dgm:pt>
    <dgm:pt modelId="{0DDD1007-FCCB-4411-85DC-FFD0995FA558}" type="pres">
      <dgm:prSet presAssocID="{9E120CA5-8C27-466B-82BB-6BB664F482CB}" presName="horz1" presStyleCnt="0"/>
      <dgm:spPr/>
    </dgm:pt>
    <dgm:pt modelId="{A0C76331-5AC0-4A00-A993-D0C9A7B4CD29}" type="pres">
      <dgm:prSet presAssocID="{9E120CA5-8C27-466B-82BB-6BB664F482CB}" presName="tx1" presStyleLbl="revTx" presStyleIdx="1" presStyleCnt="4"/>
      <dgm:spPr/>
    </dgm:pt>
    <dgm:pt modelId="{B8286133-F295-4947-AC80-783DE9FE7810}" type="pres">
      <dgm:prSet presAssocID="{9E120CA5-8C27-466B-82BB-6BB664F482CB}" presName="vert1" presStyleCnt="0"/>
      <dgm:spPr/>
    </dgm:pt>
    <dgm:pt modelId="{79895767-927A-4661-A39E-BFB2B8D3D85C}" type="pres">
      <dgm:prSet presAssocID="{64FA96DB-F36C-4810-9A1A-CD05BEEB2F49}" presName="thickLine" presStyleLbl="alignNode1" presStyleIdx="2" presStyleCnt="4"/>
      <dgm:spPr/>
    </dgm:pt>
    <dgm:pt modelId="{86F5FF1E-DBF5-434A-A116-36241BCA716D}" type="pres">
      <dgm:prSet presAssocID="{64FA96DB-F36C-4810-9A1A-CD05BEEB2F49}" presName="horz1" presStyleCnt="0"/>
      <dgm:spPr/>
    </dgm:pt>
    <dgm:pt modelId="{EDF302B7-6F75-4616-A4A1-F2C387A06746}" type="pres">
      <dgm:prSet presAssocID="{64FA96DB-F36C-4810-9A1A-CD05BEEB2F49}" presName="tx1" presStyleLbl="revTx" presStyleIdx="2" presStyleCnt="4"/>
      <dgm:spPr/>
    </dgm:pt>
    <dgm:pt modelId="{9E5B6702-3D5C-4CE5-980C-24D2C1811879}" type="pres">
      <dgm:prSet presAssocID="{64FA96DB-F36C-4810-9A1A-CD05BEEB2F49}" presName="vert1" presStyleCnt="0"/>
      <dgm:spPr/>
    </dgm:pt>
    <dgm:pt modelId="{D3EB0F7E-7C54-4EF1-9B50-B5ED3F80CA26}" type="pres">
      <dgm:prSet presAssocID="{468CAA20-A8F4-451D-A2ED-4A0F33F766BB}" presName="thickLine" presStyleLbl="alignNode1" presStyleIdx="3" presStyleCnt="4"/>
      <dgm:spPr/>
    </dgm:pt>
    <dgm:pt modelId="{38628C79-A281-4C58-9EBC-4AA81518E90C}" type="pres">
      <dgm:prSet presAssocID="{468CAA20-A8F4-451D-A2ED-4A0F33F766BB}" presName="horz1" presStyleCnt="0"/>
      <dgm:spPr/>
    </dgm:pt>
    <dgm:pt modelId="{0AAE7A40-288A-4B71-8C17-30D30D63D737}" type="pres">
      <dgm:prSet presAssocID="{468CAA20-A8F4-451D-A2ED-4A0F33F766BB}" presName="tx1" presStyleLbl="revTx" presStyleIdx="3" presStyleCnt="4"/>
      <dgm:spPr/>
    </dgm:pt>
    <dgm:pt modelId="{6672AF15-175B-4733-B882-DE3F36E9B97D}" type="pres">
      <dgm:prSet presAssocID="{468CAA20-A8F4-451D-A2ED-4A0F33F766BB}" presName="vert1" presStyleCnt="0"/>
      <dgm:spPr/>
    </dgm:pt>
  </dgm:ptLst>
  <dgm:cxnLst>
    <dgm:cxn modelId="{EB8C3321-573E-4591-BD44-8F84F621059B}" type="presOf" srcId="{AEBA2394-1D1E-40F2-87BC-CB7EA4EFCEF2}" destId="{30A15A4A-D4EF-4ACD-AE0C-4A3B15B361B2}" srcOrd="0" destOrd="0" presId="urn:microsoft.com/office/officeart/2008/layout/LinedList"/>
    <dgm:cxn modelId="{A074EE30-13E3-4768-9C64-CBC69BDD67CE}" type="presOf" srcId="{468CAA20-A8F4-451D-A2ED-4A0F33F766BB}" destId="{0AAE7A40-288A-4B71-8C17-30D30D63D737}" srcOrd="0" destOrd="0" presId="urn:microsoft.com/office/officeart/2008/layout/LinedList"/>
    <dgm:cxn modelId="{E4E52737-F1CA-4D1B-BC09-2E3CE58044E4}" type="presOf" srcId="{9E120CA5-8C27-466B-82BB-6BB664F482CB}" destId="{A0C76331-5AC0-4A00-A993-D0C9A7B4CD29}" srcOrd="0" destOrd="0" presId="urn:microsoft.com/office/officeart/2008/layout/LinedList"/>
    <dgm:cxn modelId="{AD6C6968-AA4F-4E1D-8206-13CAF192E2A0}" type="presOf" srcId="{2680A105-6FC6-45FC-B608-EB9A6CA8BF99}" destId="{6F974702-C320-4007-A006-22F78E50AE1A}" srcOrd="0" destOrd="0" presId="urn:microsoft.com/office/officeart/2008/layout/LinedList"/>
    <dgm:cxn modelId="{13386A76-02BB-4FB1-BC06-D44D9DB4D441}" srcId="{2680A105-6FC6-45FC-B608-EB9A6CA8BF99}" destId="{468CAA20-A8F4-451D-A2ED-4A0F33F766BB}" srcOrd="3" destOrd="0" parTransId="{72F27688-FDDA-406A-AA3D-5B711A24643B}" sibTransId="{22269AC4-AAD0-4333-A46C-7045D8B27E20}"/>
    <dgm:cxn modelId="{55E4EC89-F20B-4A0B-84B7-65E4ED34FC8D}" srcId="{2680A105-6FC6-45FC-B608-EB9A6CA8BF99}" destId="{64FA96DB-F36C-4810-9A1A-CD05BEEB2F49}" srcOrd="2" destOrd="0" parTransId="{8DA10D76-1017-4C43-A984-EBA8A88526CB}" sibTransId="{6E601B90-7AD8-419A-9B90-E8064109AE36}"/>
    <dgm:cxn modelId="{1C190CC8-7AE5-4D89-BF97-A4040385F5A1}" type="presOf" srcId="{64FA96DB-F36C-4810-9A1A-CD05BEEB2F49}" destId="{EDF302B7-6F75-4616-A4A1-F2C387A06746}" srcOrd="0" destOrd="0" presId="urn:microsoft.com/office/officeart/2008/layout/LinedList"/>
    <dgm:cxn modelId="{A3B1ECE2-64B3-472B-AA64-B2F516EA5FA8}" srcId="{2680A105-6FC6-45FC-B608-EB9A6CA8BF99}" destId="{9E120CA5-8C27-466B-82BB-6BB664F482CB}" srcOrd="1" destOrd="0" parTransId="{008BC505-E0B6-4D56-87E8-109F62E56C7C}" sibTransId="{DDE720E0-C28C-4617-AA36-4132C01203FA}"/>
    <dgm:cxn modelId="{984A98F4-3F75-4E02-8E95-189ADCEBC248}" srcId="{2680A105-6FC6-45FC-B608-EB9A6CA8BF99}" destId="{AEBA2394-1D1E-40F2-87BC-CB7EA4EFCEF2}" srcOrd="0" destOrd="0" parTransId="{6804814B-1D0A-449B-BDE8-E8C083D920BB}" sibTransId="{1E17023E-7899-4956-8627-7F00D935070B}"/>
    <dgm:cxn modelId="{47C03692-710C-4454-B662-DBE22B29A212}" type="presParOf" srcId="{6F974702-C320-4007-A006-22F78E50AE1A}" destId="{41A2BBD5-FF6D-4A6B-BD04-CA2CADADCEE0}" srcOrd="0" destOrd="0" presId="urn:microsoft.com/office/officeart/2008/layout/LinedList"/>
    <dgm:cxn modelId="{DF12420E-157B-4069-8005-779956462D7E}" type="presParOf" srcId="{6F974702-C320-4007-A006-22F78E50AE1A}" destId="{F13473F5-4571-4EF5-96AC-5FC6C951B333}" srcOrd="1" destOrd="0" presId="urn:microsoft.com/office/officeart/2008/layout/LinedList"/>
    <dgm:cxn modelId="{67C216FE-2368-4714-AA59-6F60EC0A3784}" type="presParOf" srcId="{F13473F5-4571-4EF5-96AC-5FC6C951B333}" destId="{30A15A4A-D4EF-4ACD-AE0C-4A3B15B361B2}" srcOrd="0" destOrd="0" presId="urn:microsoft.com/office/officeart/2008/layout/LinedList"/>
    <dgm:cxn modelId="{7BD9CBCE-DDA7-4EA6-87A7-C380A61A05F6}" type="presParOf" srcId="{F13473F5-4571-4EF5-96AC-5FC6C951B333}" destId="{8427E3F8-3BD3-4FFE-88A4-E15242FDEB97}" srcOrd="1" destOrd="0" presId="urn:microsoft.com/office/officeart/2008/layout/LinedList"/>
    <dgm:cxn modelId="{1972B9E9-430E-4177-A32C-D7343851BDFE}" type="presParOf" srcId="{6F974702-C320-4007-A006-22F78E50AE1A}" destId="{10BBF918-78D1-4172-9EE1-DAB854C6A034}" srcOrd="2" destOrd="0" presId="urn:microsoft.com/office/officeart/2008/layout/LinedList"/>
    <dgm:cxn modelId="{5068335E-8940-4F1B-A3E3-9F88215D0A30}" type="presParOf" srcId="{6F974702-C320-4007-A006-22F78E50AE1A}" destId="{0DDD1007-FCCB-4411-85DC-FFD0995FA558}" srcOrd="3" destOrd="0" presId="urn:microsoft.com/office/officeart/2008/layout/LinedList"/>
    <dgm:cxn modelId="{4B1160C0-C71B-4356-870D-00D93129DCB6}" type="presParOf" srcId="{0DDD1007-FCCB-4411-85DC-FFD0995FA558}" destId="{A0C76331-5AC0-4A00-A993-D0C9A7B4CD29}" srcOrd="0" destOrd="0" presId="urn:microsoft.com/office/officeart/2008/layout/LinedList"/>
    <dgm:cxn modelId="{82B42040-2704-4D48-BAC5-B56F00DFED9D}" type="presParOf" srcId="{0DDD1007-FCCB-4411-85DC-FFD0995FA558}" destId="{B8286133-F295-4947-AC80-783DE9FE7810}" srcOrd="1" destOrd="0" presId="urn:microsoft.com/office/officeart/2008/layout/LinedList"/>
    <dgm:cxn modelId="{4109E93F-BC5B-4C0F-9447-80355EF85FAE}" type="presParOf" srcId="{6F974702-C320-4007-A006-22F78E50AE1A}" destId="{79895767-927A-4661-A39E-BFB2B8D3D85C}" srcOrd="4" destOrd="0" presId="urn:microsoft.com/office/officeart/2008/layout/LinedList"/>
    <dgm:cxn modelId="{D13DD805-A2E4-40AB-BE33-BBD47D2EA06D}" type="presParOf" srcId="{6F974702-C320-4007-A006-22F78E50AE1A}" destId="{86F5FF1E-DBF5-434A-A116-36241BCA716D}" srcOrd="5" destOrd="0" presId="urn:microsoft.com/office/officeart/2008/layout/LinedList"/>
    <dgm:cxn modelId="{4D4E8D25-16BE-406B-9280-FDFF16BF8F3B}" type="presParOf" srcId="{86F5FF1E-DBF5-434A-A116-36241BCA716D}" destId="{EDF302B7-6F75-4616-A4A1-F2C387A06746}" srcOrd="0" destOrd="0" presId="urn:microsoft.com/office/officeart/2008/layout/LinedList"/>
    <dgm:cxn modelId="{FACD9418-81B6-453F-A070-41789EAF669B}" type="presParOf" srcId="{86F5FF1E-DBF5-434A-A116-36241BCA716D}" destId="{9E5B6702-3D5C-4CE5-980C-24D2C1811879}" srcOrd="1" destOrd="0" presId="urn:microsoft.com/office/officeart/2008/layout/LinedList"/>
    <dgm:cxn modelId="{4B1F8471-64F0-4195-8C17-78B83885D41B}" type="presParOf" srcId="{6F974702-C320-4007-A006-22F78E50AE1A}" destId="{D3EB0F7E-7C54-4EF1-9B50-B5ED3F80CA26}" srcOrd="6" destOrd="0" presId="urn:microsoft.com/office/officeart/2008/layout/LinedList"/>
    <dgm:cxn modelId="{8D14CFD7-E632-4E9C-A6B9-D3276AE39030}" type="presParOf" srcId="{6F974702-C320-4007-A006-22F78E50AE1A}" destId="{38628C79-A281-4C58-9EBC-4AA81518E90C}" srcOrd="7" destOrd="0" presId="urn:microsoft.com/office/officeart/2008/layout/LinedList"/>
    <dgm:cxn modelId="{9B9E122F-E2A9-40BE-88D6-C35077672F70}" type="presParOf" srcId="{38628C79-A281-4C58-9EBC-4AA81518E90C}" destId="{0AAE7A40-288A-4B71-8C17-30D30D63D737}" srcOrd="0" destOrd="0" presId="urn:microsoft.com/office/officeart/2008/layout/LinedList"/>
    <dgm:cxn modelId="{7A158B2B-B1BE-4119-934D-DD22640F4191}" type="presParOf" srcId="{38628C79-A281-4C58-9EBC-4AA81518E90C}" destId="{6672AF15-175B-4733-B882-DE3F36E9B9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7ACCA-C96E-4F06-859F-FD3E5A4FA1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62D857-3A49-43B4-8DA0-F6A63FE341F4}">
      <dgm:prSet/>
      <dgm:spPr/>
      <dgm:t>
        <a:bodyPr/>
        <a:lstStyle/>
        <a:p>
          <a:r>
            <a:rPr lang="en-US" u="sng"/>
            <a:t>Uzdevums kursantiem</a:t>
          </a:r>
          <a:endParaRPr lang="en-US"/>
        </a:p>
      </dgm:t>
    </dgm:pt>
    <dgm:pt modelId="{7D5306E0-CF41-4E88-8CF1-F34AD9FFCE18}" type="parTrans" cxnId="{ED6A07F6-A229-4852-89F6-F7E41196C60C}">
      <dgm:prSet/>
      <dgm:spPr/>
      <dgm:t>
        <a:bodyPr/>
        <a:lstStyle/>
        <a:p>
          <a:endParaRPr lang="en-US"/>
        </a:p>
      </dgm:t>
    </dgm:pt>
    <dgm:pt modelId="{CA28C113-68D7-4431-82D1-BAF7B4985A68}" type="sibTrans" cxnId="{ED6A07F6-A229-4852-89F6-F7E41196C60C}">
      <dgm:prSet/>
      <dgm:spPr/>
      <dgm:t>
        <a:bodyPr/>
        <a:lstStyle/>
        <a:p>
          <a:endParaRPr lang="en-US"/>
        </a:p>
      </dgm:t>
    </dgm:pt>
    <dgm:pt modelId="{CA5DE6FD-F2AC-4D3C-A206-882707F60D27}">
      <dgm:prSet/>
      <dgm:spPr/>
      <dgm:t>
        <a:bodyPr/>
        <a:lstStyle/>
        <a:p>
          <a:r>
            <a:rPr lang="en-US"/>
            <a:t>Izmantojot fotoattēlus, radi savu minimu!</a:t>
          </a:r>
        </a:p>
      </dgm:t>
    </dgm:pt>
    <dgm:pt modelId="{1F4493CA-4A66-412B-98EB-2DB3244E5A35}" type="parTrans" cxnId="{9ECD53F6-D2B7-4946-978A-D02A970026D5}">
      <dgm:prSet/>
      <dgm:spPr/>
      <dgm:t>
        <a:bodyPr/>
        <a:lstStyle/>
        <a:p>
          <a:endParaRPr lang="en-US"/>
        </a:p>
      </dgm:t>
    </dgm:pt>
    <dgm:pt modelId="{64A16C7A-32F6-41CF-8EF7-388D54B6B78E}" type="sibTrans" cxnId="{9ECD53F6-D2B7-4946-978A-D02A970026D5}">
      <dgm:prSet/>
      <dgm:spPr/>
      <dgm:t>
        <a:bodyPr/>
        <a:lstStyle/>
        <a:p>
          <a:endParaRPr lang="en-US"/>
        </a:p>
      </dgm:t>
    </dgm:pt>
    <dgm:pt modelId="{54E0388B-124B-4E9A-A9FB-F42B354BB716}" type="pres">
      <dgm:prSet presAssocID="{B7F7ACCA-C96E-4F06-859F-FD3E5A4FA181}" presName="root" presStyleCnt="0">
        <dgm:presLayoutVars>
          <dgm:dir/>
          <dgm:resizeHandles val="exact"/>
        </dgm:presLayoutVars>
      </dgm:prSet>
      <dgm:spPr/>
    </dgm:pt>
    <dgm:pt modelId="{49CF4585-EF46-4C6C-9322-9C7A01B9F2E1}" type="pres">
      <dgm:prSet presAssocID="{E462D857-3A49-43B4-8DA0-F6A63FE341F4}" presName="compNode" presStyleCnt="0"/>
      <dgm:spPr/>
    </dgm:pt>
    <dgm:pt modelId="{ED339E0A-1C86-4A2E-BAA2-9CFA64896139}" type="pres">
      <dgm:prSet presAssocID="{E462D857-3A49-43B4-8DA0-F6A63FE341F4}" presName="bgRect" presStyleLbl="bgShp" presStyleIdx="0" presStyleCnt="2"/>
      <dgm:spPr/>
    </dgm:pt>
    <dgm:pt modelId="{BEA22238-E87D-4811-BDC1-973B432C0B04}" type="pres">
      <dgm:prSet presAssocID="{E462D857-3A49-43B4-8DA0-F6A63FE341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ontrolatzīme"/>
        </a:ext>
      </dgm:extLst>
    </dgm:pt>
    <dgm:pt modelId="{324E6A8F-DA64-4F46-852B-2F7C653D7768}" type="pres">
      <dgm:prSet presAssocID="{E462D857-3A49-43B4-8DA0-F6A63FE341F4}" presName="spaceRect" presStyleCnt="0"/>
      <dgm:spPr/>
    </dgm:pt>
    <dgm:pt modelId="{86013DA4-4F5D-4A98-A54E-2C69F3BFFB78}" type="pres">
      <dgm:prSet presAssocID="{E462D857-3A49-43B4-8DA0-F6A63FE341F4}" presName="parTx" presStyleLbl="revTx" presStyleIdx="0" presStyleCnt="2">
        <dgm:presLayoutVars>
          <dgm:chMax val="0"/>
          <dgm:chPref val="0"/>
        </dgm:presLayoutVars>
      </dgm:prSet>
      <dgm:spPr/>
    </dgm:pt>
    <dgm:pt modelId="{B28E7A2A-FF70-4C1B-9EE6-F98C19481B10}" type="pres">
      <dgm:prSet presAssocID="{CA28C113-68D7-4431-82D1-BAF7B4985A68}" presName="sibTrans" presStyleCnt="0"/>
      <dgm:spPr/>
    </dgm:pt>
    <dgm:pt modelId="{BD94580E-B6A8-4E75-B54D-69A94A6CC892}" type="pres">
      <dgm:prSet presAssocID="{CA5DE6FD-F2AC-4D3C-A206-882707F60D27}" presName="compNode" presStyleCnt="0"/>
      <dgm:spPr/>
    </dgm:pt>
    <dgm:pt modelId="{98C557E2-EF0E-4E3C-96FF-7AB5E5B8A106}" type="pres">
      <dgm:prSet presAssocID="{CA5DE6FD-F2AC-4D3C-A206-882707F60D27}" presName="bgRect" presStyleLbl="bgShp" presStyleIdx="1" presStyleCnt="2"/>
      <dgm:spPr/>
    </dgm:pt>
    <dgm:pt modelId="{766CD42A-C49A-497B-B4A5-97717458DD07}" type="pres">
      <dgm:prSet presAssocID="{CA5DE6FD-F2AC-4D3C-A206-882707F60D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ri"/>
        </a:ext>
      </dgm:extLst>
    </dgm:pt>
    <dgm:pt modelId="{23F4DFE2-BFD9-4E70-8688-17E493463E7A}" type="pres">
      <dgm:prSet presAssocID="{CA5DE6FD-F2AC-4D3C-A206-882707F60D27}" presName="spaceRect" presStyleCnt="0"/>
      <dgm:spPr/>
    </dgm:pt>
    <dgm:pt modelId="{1F629AA5-4059-4BB1-A204-C48D8FDC6BE8}" type="pres">
      <dgm:prSet presAssocID="{CA5DE6FD-F2AC-4D3C-A206-882707F60D27}" presName="parTx" presStyleLbl="revTx" presStyleIdx="1" presStyleCnt="2">
        <dgm:presLayoutVars>
          <dgm:chMax val="0"/>
          <dgm:chPref val="0"/>
        </dgm:presLayoutVars>
      </dgm:prSet>
      <dgm:spPr/>
    </dgm:pt>
  </dgm:ptLst>
  <dgm:cxnLst>
    <dgm:cxn modelId="{0B7A6B60-631D-43C8-A3F7-0A77CC569788}" type="presOf" srcId="{B7F7ACCA-C96E-4F06-859F-FD3E5A4FA181}" destId="{54E0388B-124B-4E9A-A9FB-F42B354BB716}" srcOrd="0" destOrd="0" presId="urn:microsoft.com/office/officeart/2018/2/layout/IconVerticalSolidList"/>
    <dgm:cxn modelId="{C5D51342-11A0-4585-95FC-ED8BDDD96CAC}" type="presOf" srcId="{CA5DE6FD-F2AC-4D3C-A206-882707F60D27}" destId="{1F629AA5-4059-4BB1-A204-C48D8FDC6BE8}" srcOrd="0" destOrd="0" presId="urn:microsoft.com/office/officeart/2018/2/layout/IconVerticalSolidList"/>
    <dgm:cxn modelId="{B96D16B3-7F24-4D22-B402-CD11E271062F}" type="presOf" srcId="{E462D857-3A49-43B4-8DA0-F6A63FE341F4}" destId="{86013DA4-4F5D-4A98-A54E-2C69F3BFFB78}" srcOrd="0" destOrd="0" presId="urn:microsoft.com/office/officeart/2018/2/layout/IconVerticalSolidList"/>
    <dgm:cxn modelId="{ED6A07F6-A229-4852-89F6-F7E41196C60C}" srcId="{B7F7ACCA-C96E-4F06-859F-FD3E5A4FA181}" destId="{E462D857-3A49-43B4-8DA0-F6A63FE341F4}" srcOrd="0" destOrd="0" parTransId="{7D5306E0-CF41-4E88-8CF1-F34AD9FFCE18}" sibTransId="{CA28C113-68D7-4431-82D1-BAF7B4985A68}"/>
    <dgm:cxn modelId="{9ECD53F6-D2B7-4946-978A-D02A970026D5}" srcId="{B7F7ACCA-C96E-4F06-859F-FD3E5A4FA181}" destId="{CA5DE6FD-F2AC-4D3C-A206-882707F60D27}" srcOrd="1" destOrd="0" parTransId="{1F4493CA-4A66-412B-98EB-2DB3244E5A35}" sibTransId="{64A16C7A-32F6-41CF-8EF7-388D54B6B78E}"/>
    <dgm:cxn modelId="{C9558F84-15F4-4162-A75A-A570CAC3F088}" type="presParOf" srcId="{54E0388B-124B-4E9A-A9FB-F42B354BB716}" destId="{49CF4585-EF46-4C6C-9322-9C7A01B9F2E1}" srcOrd="0" destOrd="0" presId="urn:microsoft.com/office/officeart/2018/2/layout/IconVerticalSolidList"/>
    <dgm:cxn modelId="{26AAB01B-7488-45CB-85A6-25A8962DE1F8}" type="presParOf" srcId="{49CF4585-EF46-4C6C-9322-9C7A01B9F2E1}" destId="{ED339E0A-1C86-4A2E-BAA2-9CFA64896139}" srcOrd="0" destOrd="0" presId="urn:microsoft.com/office/officeart/2018/2/layout/IconVerticalSolidList"/>
    <dgm:cxn modelId="{FDF5088C-7346-4B44-9DC0-325C6F1929EA}" type="presParOf" srcId="{49CF4585-EF46-4C6C-9322-9C7A01B9F2E1}" destId="{BEA22238-E87D-4811-BDC1-973B432C0B04}" srcOrd="1" destOrd="0" presId="urn:microsoft.com/office/officeart/2018/2/layout/IconVerticalSolidList"/>
    <dgm:cxn modelId="{0FEE2B88-B7D8-44B5-84A9-97EE604EC624}" type="presParOf" srcId="{49CF4585-EF46-4C6C-9322-9C7A01B9F2E1}" destId="{324E6A8F-DA64-4F46-852B-2F7C653D7768}" srcOrd="2" destOrd="0" presId="urn:microsoft.com/office/officeart/2018/2/layout/IconVerticalSolidList"/>
    <dgm:cxn modelId="{6E4F941B-E03D-449F-BEFE-49AD5B0C8EB5}" type="presParOf" srcId="{49CF4585-EF46-4C6C-9322-9C7A01B9F2E1}" destId="{86013DA4-4F5D-4A98-A54E-2C69F3BFFB78}" srcOrd="3" destOrd="0" presId="urn:microsoft.com/office/officeart/2018/2/layout/IconVerticalSolidList"/>
    <dgm:cxn modelId="{60179EA9-174C-4335-A877-1FA0A4850043}" type="presParOf" srcId="{54E0388B-124B-4E9A-A9FB-F42B354BB716}" destId="{B28E7A2A-FF70-4C1B-9EE6-F98C19481B10}" srcOrd="1" destOrd="0" presId="urn:microsoft.com/office/officeart/2018/2/layout/IconVerticalSolidList"/>
    <dgm:cxn modelId="{B297CB1F-1530-44A0-BDBE-8C57A8978A20}" type="presParOf" srcId="{54E0388B-124B-4E9A-A9FB-F42B354BB716}" destId="{BD94580E-B6A8-4E75-B54D-69A94A6CC892}" srcOrd="2" destOrd="0" presId="urn:microsoft.com/office/officeart/2018/2/layout/IconVerticalSolidList"/>
    <dgm:cxn modelId="{4DB657EA-CEAA-4F36-9B67-CCD41F9C48E6}" type="presParOf" srcId="{BD94580E-B6A8-4E75-B54D-69A94A6CC892}" destId="{98C557E2-EF0E-4E3C-96FF-7AB5E5B8A106}" srcOrd="0" destOrd="0" presId="urn:microsoft.com/office/officeart/2018/2/layout/IconVerticalSolidList"/>
    <dgm:cxn modelId="{AF2892C8-EECC-4CA4-BB81-58D73339AEC5}" type="presParOf" srcId="{BD94580E-B6A8-4E75-B54D-69A94A6CC892}" destId="{766CD42A-C49A-497B-B4A5-97717458DD07}" srcOrd="1" destOrd="0" presId="urn:microsoft.com/office/officeart/2018/2/layout/IconVerticalSolidList"/>
    <dgm:cxn modelId="{4DD30307-0E22-4A6C-88BB-A6DAD0B67CCC}" type="presParOf" srcId="{BD94580E-B6A8-4E75-B54D-69A94A6CC892}" destId="{23F4DFE2-BFD9-4E70-8688-17E493463E7A}" srcOrd="2" destOrd="0" presId="urn:microsoft.com/office/officeart/2018/2/layout/IconVerticalSolidList"/>
    <dgm:cxn modelId="{E0A53AEF-C537-425B-8786-C6EE9FD3982E}" type="presParOf" srcId="{BD94580E-B6A8-4E75-B54D-69A94A6CC892}" destId="{1F629AA5-4059-4BB1-A204-C48D8FDC6B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C9158-D4BB-4E12-937D-A45D9A298113}">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CF6DC-1B20-439D-816F-F40A676ECD04}">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Miniatūra</a:t>
          </a:r>
        </a:p>
      </dsp:txBody>
      <dsp:txXfrm>
        <a:off x="398656" y="1088253"/>
        <a:ext cx="2959127" cy="1837317"/>
      </dsp:txXfrm>
    </dsp:sp>
    <dsp:sp modelId="{F4673177-C5D1-434C-BCB8-BD65060FBE03}">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E0652-946F-44F3-90AC-96E087B4ABFF}">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Minimismi</a:t>
          </a:r>
        </a:p>
      </dsp:txBody>
      <dsp:txXfrm>
        <a:off x="4155097" y="1088253"/>
        <a:ext cx="2959127" cy="1837317"/>
      </dsp:txXfrm>
    </dsp:sp>
    <dsp:sp modelId="{635C1F1F-9180-49F5-8E6C-B2084CE2EDA3}">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1F5DF-D869-4728-9697-0D956C07E4AE}">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Minimas</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2BBD5-FF6D-4A6B-BD04-CA2CADADCEE0}">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15A4A-D4EF-4ACD-AE0C-4A3B15B361B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lv-LV" sz="4300" kern="1200" dirty="0"/>
            <a:t>Dzīvo ar garšu</a:t>
          </a:r>
          <a:endParaRPr lang="en-US" sz="4300" kern="1200" dirty="0"/>
        </a:p>
      </dsp:txBody>
      <dsp:txXfrm>
        <a:off x="0" y="0"/>
        <a:ext cx="6900512" cy="1384035"/>
      </dsp:txXfrm>
    </dsp:sp>
    <dsp:sp modelId="{10BBF918-78D1-4172-9EE1-DAB854C6A034}">
      <dsp:nvSpPr>
        <dsp:cNvPr id="0" name=""/>
        <dsp:cNvSpPr/>
      </dsp:nvSpPr>
      <dsp:spPr>
        <a:xfrm>
          <a:off x="0" y="1384035"/>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76331-5AC0-4A00-A993-D0C9A7B4CD2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err="1"/>
            <a:t>Dienasgrāmata</a:t>
          </a:r>
          <a:r>
            <a:rPr lang="lv-LV" sz="4300" kern="1200" dirty="0"/>
            <a:t> «Vārna»</a:t>
          </a:r>
          <a:endParaRPr lang="en-US" sz="4300" kern="1200" dirty="0"/>
        </a:p>
      </dsp:txBody>
      <dsp:txXfrm>
        <a:off x="0" y="1384035"/>
        <a:ext cx="6900512" cy="1384035"/>
      </dsp:txXfrm>
    </dsp:sp>
    <dsp:sp modelId="{79895767-927A-4661-A39E-BFB2B8D3D85C}">
      <dsp:nvSpPr>
        <dsp:cNvPr id="0" name=""/>
        <dsp:cNvSpPr/>
      </dsp:nvSpPr>
      <dsp:spPr>
        <a:xfrm>
          <a:off x="0" y="2768070"/>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302B7-6F75-4616-A4A1-F2C387A06746}">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 </a:t>
          </a:r>
          <a:r>
            <a:rPr lang="lv-LV" sz="4300" kern="1200" dirty="0"/>
            <a:t>Esmeraldas </a:t>
          </a:r>
          <a:r>
            <a:rPr lang="en-US" sz="4300" kern="1200" dirty="0" err="1"/>
            <a:t>dienasgrāmata</a:t>
          </a:r>
          <a:endParaRPr lang="en-US" sz="4300" kern="1200" dirty="0"/>
        </a:p>
      </dsp:txBody>
      <dsp:txXfrm>
        <a:off x="0" y="2768070"/>
        <a:ext cx="6900512" cy="1384035"/>
      </dsp:txXfrm>
    </dsp:sp>
    <dsp:sp modelId="{D3EB0F7E-7C54-4EF1-9B50-B5ED3F80CA26}">
      <dsp:nvSpPr>
        <dsp:cNvPr id="0" name=""/>
        <dsp:cNvSpPr/>
      </dsp:nvSpPr>
      <dsp:spPr>
        <a:xfrm>
          <a:off x="0" y="4152105"/>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E7A40-288A-4B71-8C17-30D30D63D73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lv-LV" sz="4300" kern="1200" dirty="0" err="1"/>
            <a:t>Minimas</a:t>
          </a:r>
          <a:r>
            <a:rPr lang="lv-LV" sz="4300" kern="1200" dirty="0"/>
            <a:t> «Es atradu»</a:t>
          </a:r>
          <a:endParaRPr lang="en-US" sz="4300" kern="1200" dirty="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9E0A-1C86-4A2E-BAA2-9CFA64896139}">
      <dsp:nvSpPr>
        <dsp:cNvPr id="0" name=""/>
        <dsp:cNvSpPr/>
      </dsp:nvSpPr>
      <dsp:spPr>
        <a:xfrm>
          <a:off x="0" y="899622"/>
          <a:ext cx="6900512" cy="1660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22238-E87D-4811-BDC1-973B432C0B04}">
      <dsp:nvSpPr>
        <dsp:cNvPr id="0" name=""/>
        <dsp:cNvSpPr/>
      </dsp:nvSpPr>
      <dsp:spPr>
        <a:xfrm>
          <a:off x="502404" y="1273312"/>
          <a:ext cx="913463" cy="913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13DA4-4F5D-4A98-A54E-2C69F3BFFB78}">
      <dsp:nvSpPr>
        <dsp:cNvPr id="0" name=""/>
        <dsp:cNvSpPr/>
      </dsp:nvSpPr>
      <dsp:spPr>
        <a:xfrm>
          <a:off x="1918272" y="899622"/>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1111250">
            <a:lnSpc>
              <a:spcPct val="90000"/>
            </a:lnSpc>
            <a:spcBef>
              <a:spcPct val="0"/>
            </a:spcBef>
            <a:spcAft>
              <a:spcPct val="35000"/>
            </a:spcAft>
            <a:buNone/>
          </a:pPr>
          <a:r>
            <a:rPr lang="en-US" sz="2500" u="sng" kern="1200"/>
            <a:t>Uzdevums kursantiem</a:t>
          </a:r>
          <a:endParaRPr lang="en-US" sz="2500" kern="1200"/>
        </a:p>
      </dsp:txBody>
      <dsp:txXfrm>
        <a:off x="1918272" y="899622"/>
        <a:ext cx="4982239" cy="1660842"/>
      </dsp:txXfrm>
    </dsp:sp>
    <dsp:sp modelId="{98C557E2-EF0E-4E3C-96FF-7AB5E5B8A106}">
      <dsp:nvSpPr>
        <dsp:cNvPr id="0" name=""/>
        <dsp:cNvSpPr/>
      </dsp:nvSpPr>
      <dsp:spPr>
        <a:xfrm>
          <a:off x="0" y="2975675"/>
          <a:ext cx="6900512" cy="1660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CD42A-C49A-497B-B4A5-97717458DD07}">
      <dsp:nvSpPr>
        <dsp:cNvPr id="0" name=""/>
        <dsp:cNvSpPr/>
      </dsp:nvSpPr>
      <dsp:spPr>
        <a:xfrm>
          <a:off x="502404" y="3349365"/>
          <a:ext cx="913463" cy="913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29AA5-4059-4BB1-A204-C48D8FDC6BE8}">
      <dsp:nvSpPr>
        <dsp:cNvPr id="0" name=""/>
        <dsp:cNvSpPr/>
      </dsp:nvSpPr>
      <dsp:spPr>
        <a:xfrm>
          <a:off x="1918272" y="2975675"/>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1111250">
            <a:lnSpc>
              <a:spcPct val="90000"/>
            </a:lnSpc>
            <a:spcBef>
              <a:spcPct val="0"/>
            </a:spcBef>
            <a:spcAft>
              <a:spcPct val="35000"/>
            </a:spcAft>
            <a:buNone/>
          </a:pPr>
          <a:r>
            <a:rPr lang="en-US" sz="2500" kern="1200"/>
            <a:t>Izmantojot fotoattēlus, radi savu minimu!</a:t>
          </a:r>
        </a:p>
      </dsp:txBody>
      <dsp:txXfrm>
        <a:off x="1918272" y="2975675"/>
        <a:ext cx="4982239" cy="16608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ED0A1-DAAC-4749-89A5-061BE8C1B336}" type="datetimeFigureOut">
              <a:rPr lang="lv-LV" smtClean="0"/>
              <a:t>30.10.2025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1A8A7-B1EC-4321-987E-1D3E98F7F6E1}" type="slidenum">
              <a:rPr lang="lv-LV" smtClean="0"/>
              <a:t>‹#›</a:t>
            </a:fld>
            <a:endParaRPr lang="lv-LV"/>
          </a:p>
        </p:txBody>
      </p:sp>
    </p:spTree>
    <p:extLst>
      <p:ext uri="{BB962C8B-B14F-4D97-AF65-F5344CB8AC3E}">
        <p14:creationId xmlns:p14="http://schemas.microsoft.com/office/powerpoint/2010/main" val="234072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BD003F4-863E-AF93-1FAD-026ABE24F7AA}"/>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EB980B6-5FBC-D25F-BD21-E4402BB7E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5E66D8CE-3C15-C524-ED1C-D54583BAFE45}"/>
              </a:ext>
            </a:extLst>
          </p:cNvPr>
          <p:cNvSpPr>
            <a:spLocks noGrp="1"/>
          </p:cNvSpPr>
          <p:nvPr>
            <p:ph type="dt" sz="half" idx="10"/>
          </p:nvPr>
        </p:nvSpPr>
        <p:spPr/>
        <p:txBody>
          <a:bodyPr/>
          <a:lstStyle/>
          <a:p>
            <a:fld id="{FAA8858C-28F1-48CC-B7DC-37FE9D9DFE75}" type="datetime1">
              <a:rPr lang="lv-LV" smtClean="0"/>
              <a:t>30.10.2025</a:t>
            </a:fld>
            <a:endParaRPr lang="lv-LV"/>
          </a:p>
        </p:txBody>
      </p:sp>
      <p:sp>
        <p:nvSpPr>
          <p:cNvPr id="5" name="Kājenes vietturis 4">
            <a:extLst>
              <a:ext uri="{FF2B5EF4-FFF2-40B4-BE49-F238E27FC236}">
                <a16:creationId xmlns:a16="http://schemas.microsoft.com/office/drawing/2014/main" id="{5BC8A96D-3B75-D466-4607-4E60B39FAEE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2E0693C-1AED-FFCF-9E2A-7033C2E6613E}"/>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195192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B40CC25-55AB-E2D8-8013-16852C089C19}"/>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E55BA5D9-2097-F902-2A87-DCD8097C2D7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0E83717-FFC1-8E51-042D-CEFAC1D1130C}"/>
              </a:ext>
            </a:extLst>
          </p:cNvPr>
          <p:cNvSpPr>
            <a:spLocks noGrp="1"/>
          </p:cNvSpPr>
          <p:nvPr>
            <p:ph type="dt" sz="half" idx="10"/>
          </p:nvPr>
        </p:nvSpPr>
        <p:spPr/>
        <p:txBody>
          <a:bodyPr/>
          <a:lstStyle/>
          <a:p>
            <a:fld id="{66785C7E-372B-44E5-AE7B-B12F2FB18274}" type="datetime1">
              <a:rPr lang="lv-LV" smtClean="0"/>
              <a:t>30.10.2025</a:t>
            </a:fld>
            <a:endParaRPr lang="lv-LV"/>
          </a:p>
        </p:txBody>
      </p:sp>
      <p:sp>
        <p:nvSpPr>
          <p:cNvPr id="5" name="Kājenes vietturis 4">
            <a:extLst>
              <a:ext uri="{FF2B5EF4-FFF2-40B4-BE49-F238E27FC236}">
                <a16:creationId xmlns:a16="http://schemas.microsoft.com/office/drawing/2014/main" id="{570F64D2-0EC6-FD0D-AB54-F21F94972A5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2A7FC79-6962-5102-2626-7B7A5C2F2FE3}"/>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259174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AE9D3A37-0BC8-DABF-76DE-5C6FABC032D3}"/>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DE3736F3-A8AE-55D0-BAD1-34433F28741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4F66693-98EA-D188-DF63-DEF1E3838CC5}"/>
              </a:ext>
            </a:extLst>
          </p:cNvPr>
          <p:cNvSpPr>
            <a:spLocks noGrp="1"/>
          </p:cNvSpPr>
          <p:nvPr>
            <p:ph type="dt" sz="half" idx="10"/>
          </p:nvPr>
        </p:nvSpPr>
        <p:spPr/>
        <p:txBody>
          <a:bodyPr/>
          <a:lstStyle/>
          <a:p>
            <a:fld id="{7E551F68-921C-4F74-97FF-0D162A304DDE}" type="datetime1">
              <a:rPr lang="lv-LV" smtClean="0"/>
              <a:t>30.10.2025</a:t>
            </a:fld>
            <a:endParaRPr lang="lv-LV"/>
          </a:p>
        </p:txBody>
      </p:sp>
      <p:sp>
        <p:nvSpPr>
          <p:cNvPr id="5" name="Kājenes vietturis 4">
            <a:extLst>
              <a:ext uri="{FF2B5EF4-FFF2-40B4-BE49-F238E27FC236}">
                <a16:creationId xmlns:a16="http://schemas.microsoft.com/office/drawing/2014/main" id="{7E6C6618-2384-D548-A6CC-CEEAF13EC24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635CFFB-FAC5-7670-537D-76364DC68119}"/>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55739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06B4E7-4E34-CCB5-AD7C-C82913D7427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8DC21F7E-5E60-E71D-EF14-97DB2E85A1FE}"/>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F065D29-9312-DE3D-EF75-3846867D579E}"/>
              </a:ext>
            </a:extLst>
          </p:cNvPr>
          <p:cNvSpPr>
            <a:spLocks noGrp="1"/>
          </p:cNvSpPr>
          <p:nvPr>
            <p:ph type="dt" sz="half" idx="10"/>
          </p:nvPr>
        </p:nvSpPr>
        <p:spPr/>
        <p:txBody>
          <a:bodyPr/>
          <a:lstStyle/>
          <a:p>
            <a:fld id="{DF5D9AE1-5BAD-4D3B-A8F3-BA1C64D76C8C}" type="datetime1">
              <a:rPr lang="lv-LV" smtClean="0"/>
              <a:t>30.10.2025</a:t>
            </a:fld>
            <a:endParaRPr lang="lv-LV"/>
          </a:p>
        </p:txBody>
      </p:sp>
      <p:sp>
        <p:nvSpPr>
          <p:cNvPr id="5" name="Kājenes vietturis 4">
            <a:extLst>
              <a:ext uri="{FF2B5EF4-FFF2-40B4-BE49-F238E27FC236}">
                <a16:creationId xmlns:a16="http://schemas.microsoft.com/office/drawing/2014/main" id="{E102EEEF-EB5B-63E9-ADDC-E6CABCD487A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A377426-431B-AC38-7590-C1D6648FD5EC}"/>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360039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BF0F09-2D07-A82B-7F24-5F8EDCDDA3D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181287C9-CDBD-8371-16E5-1017254A23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2B97589A-7B02-0AE7-28E0-CACED2C4BF9C}"/>
              </a:ext>
            </a:extLst>
          </p:cNvPr>
          <p:cNvSpPr>
            <a:spLocks noGrp="1"/>
          </p:cNvSpPr>
          <p:nvPr>
            <p:ph type="dt" sz="half" idx="10"/>
          </p:nvPr>
        </p:nvSpPr>
        <p:spPr/>
        <p:txBody>
          <a:bodyPr/>
          <a:lstStyle/>
          <a:p>
            <a:fld id="{B1A6E7CD-B312-4E47-914D-3BC8DFB649C6}" type="datetime1">
              <a:rPr lang="lv-LV" smtClean="0"/>
              <a:t>30.10.2025</a:t>
            </a:fld>
            <a:endParaRPr lang="lv-LV"/>
          </a:p>
        </p:txBody>
      </p:sp>
      <p:sp>
        <p:nvSpPr>
          <p:cNvPr id="5" name="Kājenes vietturis 4">
            <a:extLst>
              <a:ext uri="{FF2B5EF4-FFF2-40B4-BE49-F238E27FC236}">
                <a16:creationId xmlns:a16="http://schemas.microsoft.com/office/drawing/2014/main" id="{6942B165-A22F-A250-51D2-650A17C1EC1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4978317-7E39-E56C-BB16-D1745E3BDA18}"/>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2196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93BA125-9D74-A47A-B318-2046B8D7064D}"/>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319E2312-3F94-B481-83BE-3FE5784AC38D}"/>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023CD72C-0CE1-42CB-906B-71277919C69A}"/>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CC6465CC-0319-F133-6504-C988D3EF6784}"/>
              </a:ext>
            </a:extLst>
          </p:cNvPr>
          <p:cNvSpPr>
            <a:spLocks noGrp="1"/>
          </p:cNvSpPr>
          <p:nvPr>
            <p:ph type="dt" sz="half" idx="10"/>
          </p:nvPr>
        </p:nvSpPr>
        <p:spPr/>
        <p:txBody>
          <a:bodyPr/>
          <a:lstStyle/>
          <a:p>
            <a:fld id="{ACBA1729-9007-4A46-879C-32B4F0FBF5BA}" type="datetime1">
              <a:rPr lang="lv-LV" smtClean="0"/>
              <a:t>30.10.2025</a:t>
            </a:fld>
            <a:endParaRPr lang="lv-LV"/>
          </a:p>
        </p:txBody>
      </p:sp>
      <p:sp>
        <p:nvSpPr>
          <p:cNvPr id="6" name="Kājenes vietturis 5">
            <a:extLst>
              <a:ext uri="{FF2B5EF4-FFF2-40B4-BE49-F238E27FC236}">
                <a16:creationId xmlns:a16="http://schemas.microsoft.com/office/drawing/2014/main" id="{34B4CED7-E32A-2BC2-8BFD-BFC0A37CD4A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0E56ECE-ED61-BF00-695D-9840A61EC94A}"/>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254340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FDCB06-47A7-CF75-984E-A267A9E94C1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2543EB31-67AF-813D-3DC7-A2352AA2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238BEB7-96BF-CE77-F180-3A64E523DF3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91F98E9-0A6C-618C-F5D6-1A3B1784E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0341D719-322B-9B7B-90A9-862A7D544791}"/>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4F294FB8-413D-2CE6-BD57-BAF5F316F524}"/>
              </a:ext>
            </a:extLst>
          </p:cNvPr>
          <p:cNvSpPr>
            <a:spLocks noGrp="1"/>
          </p:cNvSpPr>
          <p:nvPr>
            <p:ph type="dt" sz="half" idx="10"/>
          </p:nvPr>
        </p:nvSpPr>
        <p:spPr/>
        <p:txBody>
          <a:bodyPr/>
          <a:lstStyle/>
          <a:p>
            <a:fld id="{C2FCD5AE-04B0-47AF-B8C6-DBBA85D01A41}" type="datetime1">
              <a:rPr lang="lv-LV" smtClean="0"/>
              <a:t>30.10.2025</a:t>
            </a:fld>
            <a:endParaRPr lang="lv-LV"/>
          </a:p>
        </p:txBody>
      </p:sp>
      <p:sp>
        <p:nvSpPr>
          <p:cNvPr id="8" name="Kājenes vietturis 7">
            <a:extLst>
              <a:ext uri="{FF2B5EF4-FFF2-40B4-BE49-F238E27FC236}">
                <a16:creationId xmlns:a16="http://schemas.microsoft.com/office/drawing/2014/main" id="{4F04EB6B-82C7-48DD-33CA-1CA644B8CDB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216EAD14-9268-361C-8391-EC3250BA4179}"/>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247607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B5DEC73-F179-F4EF-6819-E36D27E57EA1}"/>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1F3E4CF6-F972-3A75-BD31-522080EE8E6D}"/>
              </a:ext>
            </a:extLst>
          </p:cNvPr>
          <p:cNvSpPr>
            <a:spLocks noGrp="1"/>
          </p:cNvSpPr>
          <p:nvPr>
            <p:ph type="dt" sz="half" idx="10"/>
          </p:nvPr>
        </p:nvSpPr>
        <p:spPr/>
        <p:txBody>
          <a:bodyPr/>
          <a:lstStyle/>
          <a:p>
            <a:fld id="{D8D8EF8B-983D-40F8-862A-5392D25C3B6B}" type="datetime1">
              <a:rPr lang="lv-LV" smtClean="0"/>
              <a:t>30.10.2025</a:t>
            </a:fld>
            <a:endParaRPr lang="lv-LV"/>
          </a:p>
        </p:txBody>
      </p:sp>
      <p:sp>
        <p:nvSpPr>
          <p:cNvPr id="4" name="Kājenes vietturis 3">
            <a:extLst>
              <a:ext uri="{FF2B5EF4-FFF2-40B4-BE49-F238E27FC236}">
                <a16:creationId xmlns:a16="http://schemas.microsoft.com/office/drawing/2014/main" id="{8C6F9DD7-6F91-FD1F-40E9-C662DA7E0BD0}"/>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615B4C06-FF03-5CE5-B1EC-DCF643C3FD0D}"/>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182218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5844D22B-3759-1D6D-DFE0-B02695390F23}"/>
              </a:ext>
            </a:extLst>
          </p:cNvPr>
          <p:cNvSpPr>
            <a:spLocks noGrp="1"/>
          </p:cNvSpPr>
          <p:nvPr>
            <p:ph type="dt" sz="half" idx="10"/>
          </p:nvPr>
        </p:nvSpPr>
        <p:spPr/>
        <p:txBody>
          <a:bodyPr/>
          <a:lstStyle/>
          <a:p>
            <a:fld id="{67CAC33A-A822-4C43-BE46-90B24948EA53}" type="datetime1">
              <a:rPr lang="lv-LV" smtClean="0"/>
              <a:t>30.10.2025</a:t>
            </a:fld>
            <a:endParaRPr lang="lv-LV"/>
          </a:p>
        </p:txBody>
      </p:sp>
      <p:sp>
        <p:nvSpPr>
          <p:cNvPr id="3" name="Kājenes vietturis 2">
            <a:extLst>
              <a:ext uri="{FF2B5EF4-FFF2-40B4-BE49-F238E27FC236}">
                <a16:creationId xmlns:a16="http://schemas.microsoft.com/office/drawing/2014/main" id="{C4675360-D2AF-B6B5-3D68-F3C01D38CABD}"/>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D84D828-DD08-E8E8-3E9B-2EDB58AC25F1}"/>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240857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75E00F-2A6C-BBC3-4E52-31442CC1B77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34766972-6B7B-D5FF-71E0-390065435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B45141FC-1A97-6C8B-45AA-491E71CF8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8160AC8-AEBF-92BA-03ED-29A757D39815}"/>
              </a:ext>
            </a:extLst>
          </p:cNvPr>
          <p:cNvSpPr>
            <a:spLocks noGrp="1"/>
          </p:cNvSpPr>
          <p:nvPr>
            <p:ph type="dt" sz="half" idx="10"/>
          </p:nvPr>
        </p:nvSpPr>
        <p:spPr/>
        <p:txBody>
          <a:bodyPr/>
          <a:lstStyle/>
          <a:p>
            <a:fld id="{9EC6E797-BB64-4B1D-AACD-A5F8F319E0DD}" type="datetime1">
              <a:rPr lang="lv-LV" smtClean="0"/>
              <a:t>30.10.2025</a:t>
            </a:fld>
            <a:endParaRPr lang="lv-LV"/>
          </a:p>
        </p:txBody>
      </p:sp>
      <p:sp>
        <p:nvSpPr>
          <p:cNvPr id="6" name="Kājenes vietturis 5">
            <a:extLst>
              <a:ext uri="{FF2B5EF4-FFF2-40B4-BE49-F238E27FC236}">
                <a16:creationId xmlns:a16="http://schemas.microsoft.com/office/drawing/2014/main" id="{BEA1BD53-DB9D-2A81-8EF9-F8D62B6FC60D}"/>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C8D88E0-8873-E9C8-0540-6A2A15A145F1}"/>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344216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ADF787E-A63F-2D4F-A637-014985E7E84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9685E2A5-1076-26D1-6853-90A718FF1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B9752BB8-2DC2-442E-2F4D-8C01162A6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324FF69C-B093-7358-436E-452B668C29FE}"/>
              </a:ext>
            </a:extLst>
          </p:cNvPr>
          <p:cNvSpPr>
            <a:spLocks noGrp="1"/>
          </p:cNvSpPr>
          <p:nvPr>
            <p:ph type="dt" sz="half" idx="10"/>
          </p:nvPr>
        </p:nvSpPr>
        <p:spPr/>
        <p:txBody>
          <a:bodyPr/>
          <a:lstStyle/>
          <a:p>
            <a:fld id="{AF562B16-1925-4A8C-8961-2973754B3569}" type="datetime1">
              <a:rPr lang="lv-LV" smtClean="0"/>
              <a:t>30.10.2025</a:t>
            </a:fld>
            <a:endParaRPr lang="lv-LV"/>
          </a:p>
        </p:txBody>
      </p:sp>
      <p:sp>
        <p:nvSpPr>
          <p:cNvPr id="6" name="Kājenes vietturis 5">
            <a:extLst>
              <a:ext uri="{FF2B5EF4-FFF2-40B4-BE49-F238E27FC236}">
                <a16:creationId xmlns:a16="http://schemas.microsoft.com/office/drawing/2014/main" id="{89D24D9F-C5F3-A0E2-D6F4-F6E9927233D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56FDE9A9-F24F-F96A-06CB-7E63FA9DAE33}"/>
              </a:ext>
            </a:extLst>
          </p:cNvPr>
          <p:cNvSpPr>
            <a:spLocks noGrp="1"/>
          </p:cNvSpPr>
          <p:nvPr>
            <p:ph type="sldNum" sz="quarter" idx="12"/>
          </p:nvPr>
        </p:nvSpPr>
        <p:spPr/>
        <p:txBody>
          <a:bodyPr/>
          <a:lstStyle/>
          <a:p>
            <a:fld id="{A74D4EDB-5B2A-4D4F-BA8F-2F861CBBE6F3}" type="slidenum">
              <a:rPr lang="lv-LV" smtClean="0"/>
              <a:t>‹#›</a:t>
            </a:fld>
            <a:endParaRPr lang="lv-LV"/>
          </a:p>
        </p:txBody>
      </p:sp>
    </p:spTree>
    <p:extLst>
      <p:ext uri="{BB962C8B-B14F-4D97-AF65-F5344CB8AC3E}">
        <p14:creationId xmlns:p14="http://schemas.microsoft.com/office/powerpoint/2010/main" val="13122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83F4FF79-116D-585D-4C2E-B79D7F93C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925B2659-7174-B8EB-8EE7-6C8CD6671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D709F1F-857A-9E85-81F1-59B4EE7F4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637A7-498F-4472-90D4-C35DDFC3FACE}" type="datetime1">
              <a:rPr lang="lv-LV" smtClean="0"/>
              <a:t>30.10.2025</a:t>
            </a:fld>
            <a:endParaRPr lang="lv-LV"/>
          </a:p>
        </p:txBody>
      </p:sp>
      <p:sp>
        <p:nvSpPr>
          <p:cNvPr id="5" name="Kājenes vietturis 4">
            <a:extLst>
              <a:ext uri="{FF2B5EF4-FFF2-40B4-BE49-F238E27FC236}">
                <a16:creationId xmlns:a16="http://schemas.microsoft.com/office/drawing/2014/main" id="{B2D764B3-65E4-0969-7E8C-E59C880A9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aida numura vietturis 5">
            <a:extLst>
              <a:ext uri="{FF2B5EF4-FFF2-40B4-BE49-F238E27FC236}">
                <a16:creationId xmlns:a16="http://schemas.microsoft.com/office/drawing/2014/main" id="{CC8C91E6-CE6B-4F0B-4C09-F905A4B7F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4D4EDB-5B2A-4D4F-BA8F-2F861CBBE6F3}" type="slidenum">
              <a:rPr lang="lv-LV" smtClean="0"/>
              <a:t>‹#›</a:t>
            </a:fld>
            <a:endParaRPr lang="lv-LV"/>
          </a:p>
        </p:txBody>
      </p:sp>
    </p:spTree>
    <p:extLst>
      <p:ext uri="{BB962C8B-B14F-4D97-AF65-F5344CB8AC3E}">
        <p14:creationId xmlns:p14="http://schemas.microsoft.com/office/powerpoint/2010/main" val="149725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bWzjleapA" TargetMode="External"/><Relationship Id="rId2" Type="http://schemas.openxmlformats.org/officeDocument/2006/relationships/hyperlink" Target="https://www.mentimeter.com/app/presentation/alsz5fztwxqbobjrn5t3g2uhi2bijqmt/edit?question=rt5adnap9nws" TargetMode="External"/><Relationship Id="rId1" Type="http://schemas.openxmlformats.org/officeDocument/2006/relationships/slideLayout" Target="../slideLayouts/slideLayout2.xml"/><Relationship Id="rId4" Type="http://schemas.openxmlformats.org/officeDocument/2006/relationships/hyperlink" Target="https://xtv.lv/rigatv24/video/blGbxmV0Nn3-kas_ir_latvietis_atbild_raimonds_elbakja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ezau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ezaurs.lv/pat&#299;ba" TargetMode="External"/><Relationship Id="rId2" Type="http://schemas.openxmlformats.org/officeDocument/2006/relationships/hyperlink" Target="https://tezaurs.lv/identit&#257;te" TargetMode="External"/><Relationship Id="rId1" Type="http://schemas.openxmlformats.org/officeDocument/2006/relationships/slideLayout" Target="../slideLayouts/slideLayout2.xml"/><Relationship Id="rId4" Type="http://schemas.openxmlformats.org/officeDocument/2006/relationships/hyperlink" Target="https://www.vestnesis.lv/ta/id/9455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AlR-Gxsppk" TargetMode="External"/><Relationship Id="rId2" Type="http://schemas.openxmlformats.org/officeDocument/2006/relationships/hyperlink" Target="https://www.youtube.com/watch?v=9ix0W10-3H4" TargetMode="External"/><Relationship Id="rId1" Type="http://schemas.openxmlformats.org/officeDocument/2006/relationships/slideLayout" Target="../slideLayouts/slideLayout2.xml"/><Relationship Id="rId4" Type="http://schemas.openxmlformats.org/officeDocument/2006/relationships/hyperlink" Target="https://www.youtube.com/watch?v=k1N-fMxuEF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sm.lv/raksts/kultura/maksla/gramata-ar-jautajumu-ko-mums-katram-nozime-vards-quotdzimtenequot.a23024/" TargetMode="External"/><Relationship Id="rId2" Type="http://schemas.openxmlformats.org/officeDocument/2006/relationships/hyperlink" Target="https://www.lsm.lv/raksts/kultura/literatura/saruna-ar-romana-dzimtenite-autori-andru-manfeldi.a22791/" TargetMode="External"/><Relationship Id="rId1" Type="http://schemas.openxmlformats.org/officeDocument/2006/relationships/slideLayout" Target="../slideLayouts/slideLayout2.xml"/><Relationship Id="rId4" Type="http://schemas.openxmlformats.org/officeDocument/2006/relationships/hyperlink" Target="https://skolo.lv/mod/resource/view.php?id=7413348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kolo.lv/mod/hvp/view.php?id=28465124#h5pbookid=195353&amp;chapter=h5p-interactive-book-chapter-e7ed3ed3-6fbf-44f7-ae86-c07f89f329e7&amp;section=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skolo.lv/mod/hvp/view.php?id=7114473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letonika.lv/macibas/darbalapas/111DL_K.Roze%20Miniat%C5%ABra.%20Uzdevumi%20valod%C4%81%20un%20literat%C5%ABr%C4%8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kolo.lv/mod/giportfolio/view.php?id=7114543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hyperlink" Target="mailto:svetlana.sermule@ovg.lv" TargetMode="External"/><Relationship Id="rId2" Type="http://schemas.openxmlformats.org/officeDocument/2006/relationships/hyperlink" Target="mailto:velga.kalnina@ovg.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pe.gov.lv/api/files/EA1B5B6D-5709-4CFC-B3FE-EE8A42F3811E/download?utm_source=chatgpt.com" TargetMode="External"/><Relationship Id="rId2" Type="http://schemas.openxmlformats.org/officeDocument/2006/relationships/hyperlink" Target="https://mape.gov.lv/api/files/C78834F6-E769-4BFA-913A-4D4724EEE45E/download?utm_source=chatgpt.com" TargetMode="External"/><Relationship Id="rId1" Type="http://schemas.openxmlformats.org/officeDocument/2006/relationships/slideLayout" Target="../slideLayouts/slideLayout2.xml"/><Relationship Id="rId4" Type="http://schemas.openxmlformats.org/officeDocument/2006/relationships/hyperlink" Target="https://mape.gov.lv/api/files/DF96716A-7F22-4D5A-908B-EA35400FFB8F/download?utm_source=chatgp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Arc 4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0615D593-E6C2-884C-4090-4632B85A3DD3}"/>
              </a:ext>
            </a:extLst>
          </p:cNvPr>
          <p:cNvSpPr>
            <a:spLocks noGrp="1"/>
          </p:cNvSpPr>
          <p:nvPr>
            <p:ph type="ctrTitle"/>
          </p:nvPr>
        </p:nvSpPr>
        <p:spPr>
          <a:xfrm>
            <a:off x="4038600" y="1939159"/>
            <a:ext cx="7644627" cy="2751086"/>
          </a:xfrm>
        </p:spPr>
        <p:txBody>
          <a:bodyPr>
            <a:normAutofit/>
          </a:bodyPr>
          <a:lstStyle/>
          <a:p>
            <a:pPr algn="r"/>
            <a:br>
              <a:rPr lang="lv-LV" sz="3300" dirty="0"/>
            </a:br>
            <a:r>
              <a:rPr lang="lv-LV" sz="3300" dirty="0"/>
              <a:t>Mācību kursa "Latviešu valoda I" un "Literatūra I" sasniedzamie rezultāti- ceļš uz padziļinātā mācību kursa "Latviešu valoda un literatūra II" veiksmīgu apguvi</a:t>
            </a:r>
          </a:p>
        </p:txBody>
      </p:sp>
      <p:sp>
        <p:nvSpPr>
          <p:cNvPr id="3" name="Apakšvirsraksts 2">
            <a:extLst>
              <a:ext uri="{FF2B5EF4-FFF2-40B4-BE49-F238E27FC236}">
                <a16:creationId xmlns:a16="http://schemas.microsoft.com/office/drawing/2014/main" id="{FBE11F30-61B1-56DB-B5C8-9F8C51BCC964}"/>
              </a:ext>
            </a:extLst>
          </p:cNvPr>
          <p:cNvSpPr>
            <a:spLocks noGrp="1"/>
          </p:cNvSpPr>
          <p:nvPr>
            <p:ph type="subTitle" idx="1"/>
          </p:nvPr>
        </p:nvSpPr>
        <p:spPr>
          <a:xfrm>
            <a:off x="4038600" y="4782320"/>
            <a:ext cx="7644627" cy="1329443"/>
          </a:xfrm>
        </p:spPr>
        <p:txBody>
          <a:bodyPr>
            <a:normAutofit fontScale="77500" lnSpcReduction="20000"/>
          </a:bodyPr>
          <a:lstStyle/>
          <a:p>
            <a:pPr algn="r"/>
            <a:r>
              <a:rPr lang="lv-LV" dirty="0"/>
              <a:t>2025.gada 21.oktobrī</a:t>
            </a:r>
            <a:endParaRPr lang="en-US" dirty="0"/>
          </a:p>
          <a:p>
            <a:pPr algn="r"/>
            <a:endParaRPr lang="en-US" dirty="0"/>
          </a:p>
          <a:p>
            <a:pPr algn="r"/>
            <a:r>
              <a:rPr lang="en-US" dirty="0"/>
              <a:t>Velga </a:t>
            </a:r>
            <a:r>
              <a:rPr lang="en-US" dirty="0" err="1"/>
              <a:t>Kalniņa</a:t>
            </a:r>
            <a:endParaRPr lang="en-US" dirty="0"/>
          </a:p>
          <a:p>
            <a:pPr algn="r"/>
            <a:r>
              <a:rPr lang="en-US" dirty="0"/>
              <a:t>Svetlana </a:t>
            </a:r>
            <a:r>
              <a:rPr lang="en-US" dirty="0" err="1"/>
              <a:t>Sermule</a:t>
            </a:r>
            <a:endParaRPr lang="lv-LV" dirty="0"/>
          </a:p>
        </p:txBody>
      </p:sp>
      <p:sp>
        <p:nvSpPr>
          <p:cNvPr id="4" name="Slaida numura vietturis 3">
            <a:extLst>
              <a:ext uri="{FF2B5EF4-FFF2-40B4-BE49-F238E27FC236}">
                <a16:creationId xmlns:a16="http://schemas.microsoft.com/office/drawing/2014/main" id="{DA7EC6ED-8477-4ECF-087A-9DC342B6A651}"/>
              </a:ext>
            </a:extLst>
          </p:cNvPr>
          <p:cNvSpPr>
            <a:spLocks noGrp="1"/>
          </p:cNvSpPr>
          <p:nvPr>
            <p:ph type="sldNum" sz="quarter" idx="12"/>
          </p:nvPr>
        </p:nvSpPr>
        <p:spPr/>
        <p:txBody>
          <a:bodyPr/>
          <a:lstStyle/>
          <a:p>
            <a:fld id="{A74D4EDB-5B2A-4D4F-BA8F-2F861CBBE6F3}" type="slidenum">
              <a:rPr lang="lv-LV" smtClean="0"/>
              <a:t>1</a:t>
            </a:fld>
            <a:endParaRPr lang="lv-LV"/>
          </a:p>
        </p:txBody>
      </p:sp>
    </p:spTree>
    <p:extLst>
      <p:ext uri="{BB962C8B-B14F-4D97-AF65-F5344CB8AC3E}">
        <p14:creationId xmlns:p14="http://schemas.microsoft.com/office/powerpoint/2010/main" val="25805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1787653-37FE-6F0D-94BE-C717025E408B}"/>
              </a:ext>
            </a:extLst>
          </p:cNvPr>
          <p:cNvSpPr>
            <a:spLocks noGrp="1"/>
          </p:cNvSpPr>
          <p:nvPr>
            <p:ph type="title"/>
          </p:nvPr>
        </p:nvSpPr>
        <p:spPr>
          <a:xfrm>
            <a:off x="686834" y="1153572"/>
            <a:ext cx="3200400" cy="4461163"/>
          </a:xfrm>
        </p:spPr>
        <p:txBody>
          <a:bodyPr>
            <a:normAutofit/>
          </a:bodyPr>
          <a:lstStyle/>
          <a:p>
            <a:r>
              <a:rPr lang="lv-LV" sz="3700">
                <a:solidFill>
                  <a:srgbClr val="FFFFFF"/>
                </a:solidFill>
              </a:rPr>
              <a:t>Sasniedzamie rezultāti kursā «Latviešu valoda I» un kursā «Latviešu valoda un literatūra II»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E477CE43-E682-CB37-5F3F-BF1E2E3D2922}"/>
              </a:ext>
            </a:extLst>
          </p:cNvPr>
          <p:cNvSpPr>
            <a:spLocks noGrp="1"/>
          </p:cNvSpPr>
          <p:nvPr>
            <p:ph idx="1"/>
          </p:nvPr>
        </p:nvSpPr>
        <p:spPr>
          <a:xfrm>
            <a:off x="4447308" y="591344"/>
            <a:ext cx="6906491" cy="5585619"/>
          </a:xfrm>
        </p:spPr>
        <p:txBody>
          <a:bodyPr anchor="ctr">
            <a:normAutofit/>
          </a:bodyPr>
          <a:lstStyle/>
          <a:p>
            <a:pPr marL="0" indent="0">
              <a:buNone/>
            </a:pPr>
            <a:r>
              <a:rPr lang="lv-LV" sz="2400" b="1" dirty="0"/>
              <a:t>Galvenās atslēgas vārdu atšķirības</a:t>
            </a:r>
          </a:p>
          <a:p>
            <a:r>
              <a:rPr lang="lv-LV" sz="2400" b="1" dirty="0"/>
              <a:t>«Latviešu valoda I» :</a:t>
            </a:r>
            <a:r>
              <a:rPr lang="lv-LV" sz="2400" dirty="0"/>
              <a:t> raksturo, atpazīst, pamato, izvēlas, demonstrē, </a:t>
            </a:r>
            <a:r>
              <a:rPr lang="lv-LV" sz="2400" b="1" dirty="0"/>
              <a:t>analizē.</a:t>
            </a:r>
          </a:p>
          <a:p>
            <a:r>
              <a:rPr lang="lv-LV" sz="2400" b="1" dirty="0"/>
              <a:t>«Latviešu valoda un literatūra II» </a:t>
            </a:r>
            <a:r>
              <a:rPr lang="lv-LV" sz="2400" dirty="0"/>
              <a:t>:</a:t>
            </a:r>
            <a:r>
              <a:rPr lang="lv-LV" sz="2400" b="1" dirty="0"/>
              <a:t>analizē, </a:t>
            </a:r>
            <a:r>
              <a:rPr lang="lv-LV" sz="2400" dirty="0"/>
              <a:t>interpretē, vērtē, argumentē, izvērtē, secina, </a:t>
            </a:r>
            <a:r>
              <a:rPr lang="lv-LV" sz="2400" b="1" dirty="0"/>
              <a:t>rada inovatīvi</a:t>
            </a:r>
          </a:p>
          <a:p>
            <a:pPr marL="0" indent="0">
              <a:buNone/>
            </a:pPr>
            <a:r>
              <a:rPr lang="lv-LV" sz="2400" b="1" dirty="0"/>
              <a:t>Secinājums</a:t>
            </a:r>
            <a:br>
              <a:rPr lang="lv-LV" sz="2400" dirty="0"/>
            </a:br>
            <a:r>
              <a:rPr lang="lv-LV" sz="2400" dirty="0"/>
              <a:t>Kursa “Latviešu valoda I” sasniedzamie rezultāti vairāk fokusējas uz valodas </a:t>
            </a:r>
            <a:r>
              <a:rPr lang="lv-LV" sz="2400" dirty="0" err="1"/>
              <a:t>pamatprasmju</a:t>
            </a:r>
            <a:r>
              <a:rPr lang="lv-LV" sz="2400" dirty="0"/>
              <a:t> apguvi, atpazīšanu un pamatojumu. Kursa “Latviešu valoda un literatūra II” rezultāti paplašina to ar analīzi, interpretāciju, argumentēšanu, kritisko domāšanu un radošu tekstu radīšanu dažādos kontekstos (literārie, mediji, kultūra).</a:t>
            </a:r>
          </a:p>
          <a:p>
            <a:endParaRPr lang="lv-LV" sz="2400" dirty="0"/>
          </a:p>
        </p:txBody>
      </p:sp>
      <p:sp>
        <p:nvSpPr>
          <p:cNvPr id="4" name="Slaida numura vietturis 3">
            <a:extLst>
              <a:ext uri="{FF2B5EF4-FFF2-40B4-BE49-F238E27FC236}">
                <a16:creationId xmlns:a16="http://schemas.microsoft.com/office/drawing/2014/main" id="{8F19A123-72DC-35C4-1BC4-81A668CCA88F}"/>
              </a:ext>
            </a:extLst>
          </p:cNvPr>
          <p:cNvSpPr>
            <a:spLocks noGrp="1"/>
          </p:cNvSpPr>
          <p:nvPr>
            <p:ph type="sldNum" sz="quarter" idx="12"/>
          </p:nvPr>
        </p:nvSpPr>
        <p:spPr/>
        <p:txBody>
          <a:bodyPr/>
          <a:lstStyle/>
          <a:p>
            <a:fld id="{A74D4EDB-5B2A-4D4F-BA8F-2F861CBBE6F3}" type="slidenum">
              <a:rPr lang="lv-LV" smtClean="0"/>
              <a:t>10</a:t>
            </a:fld>
            <a:endParaRPr lang="lv-LV"/>
          </a:p>
        </p:txBody>
      </p:sp>
    </p:spTree>
    <p:extLst>
      <p:ext uri="{BB962C8B-B14F-4D97-AF65-F5344CB8AC3E}">
        <p14:creationId xmlns:p14="http://schemas.microsoft.com/office/powerpoint/2010/main" val="15649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C6C6B31-D329-A021-4C3B-8E2CA8699B2D}"/>
              </a:ext>
            </a:extLst>
          </p:cNvPr>
          <p:cNvSpPr>
            <a:spLocks noGrp="1"/>
          </p:cNvSpPr>
          <p:nvPr>
            <p:ph type="title"/>
          </p:nvPr>
        </p:nvSpPr>
        <p:spPr>
          <a:xfrm>
            <a:off x="686834" y="1153572"/>
            <a:ext cx="3200400" cy="4461163"/>
          </a:xfrm>
        </p:spPr>
        <p:txBody>
          <a:bodyPr>
            <a:normAutofit/>
          </a:bodyPr>
          <a:lstStyle/>
          <a:p>
            <a:r>
              <a:rPr lang="lv-LV">
                <a:solidFill>
                  <a:srgbClr val="FFFFFF"/>
                </a:solidFill>
              </a:rPr>
              <a:t>Praktisks piemērs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6B59B56F-B0C6-29BE-A81E-576130321B7B}"/>
              </a:ext>
            </a:extLst>
          </p:cNvPr>
          <p:cNvSpPr>
            <a:spLocks noGrp="1"/>
          </p:cNvSpPr>
          <p:nvPr>
            <p:ph idx="1"/>
          </p:nvPr>
        </p:nvSpPr>
        <p:spPr>
          <a:xfrm>
            <a:off x="4447308" y="591344"/>
            <a:ext cx="6906491" cy="5585619"/>
          </a:xfrm>
        </p:spPr>
        <p:txBody>
          <a:bodyPr anchor="ctr">
            <a:normAutofit/>
          </a:bodyPr>
          <a:lstStyle/>
          <a:p>
            <a:pPr marL="0" indent="0">
              <a:buNone/>
            </a:pPr>
            <a:r>
              <a:rPr lang="lv-LV" sz="4400" dirty="0"/>
              <a:t>Latvieša tēls literatūrā</a:t>
            </a:r>
          </a:p>
          <a:p>
            <a:pPr marL="0" indent="0">
              <a:buNone/>
            </a:pPr>
            <a:r>
              <a:rPr lang="lv-LV" sz="4400" dirty="0"/>
              <a:t>(11.kl./ 12.kl.)</a:t>
            </a:r>
          </a:p>
        </p:txBody>
      </p:sp>
      <p:sp>
        <p:nvSpPr>
          <p:cNvPr id="4" name="Slaida numura vietturis 3">
            <a:extLst>
              <a:ext uri="{FF2B5EF4-FFF2-40B4-BE49-F238E27FC236}">
                <a16:creationId xmlns:a16="http://schemas.microsoft.com/office/drawing/2014/main" id="{4740A484-4ABA-D3C0-2789-31A8F09DBD32}"/>
              </a:ext>
            </a:extLst>
          </p:cNvPr>
          <p:cNvSpPr>
            <a:spLocks noGrp="1"/>
          </p:cNvSpPr>
          <p:nvPr>
            <p:ph type="sldNum" sz="quarter" idx="12"/>
          </p:nvPr>
        </p:nvSpPr>
        <p:spPr/>
        <p:txBody>
          <a:bodyPr/>
          <a:lstStyle/>
          <a:p>
            <a:fld id="{A74D4EDB-5B2A-4D4F-BA8F-2F861CBBE6F3}" type="slidenum">
              <a:rPr lang="lv-LV" smtClean="0"/>
              <a:t>11</a:t>
            </a:fld>
            <a:endParaRPr lang="lv-LV"/>
          </a:p>
        </p:txBody>
      </p:sp>
    </p:spTree>
    <p:extLst>
      <p:ext uri="{BB962C8B-B14F-4D97-AF65-F5344CB8AC3E}">
        <p14:creationId xmlns:p14="http://schemas.microsoft.com/office/powerpoint/2010/main" val="90343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BA0BA233-162E-9816-835C-F55B61587FD3}"/>
              </a:ext>
            </a:extLst>
          </p:cNvPr>
          <p:cNvSpPr>
            <a:spLocks noGrp="1"/>
          </p:cNvSpPr>
          <p:nvPr>
            <p:ph type="title"/>
          </p:nvPr>
        </p:nvSpPr>
        <p:spPr>
          <a:xfrm>
            <a:off x="686834" y="591344"/>
            <a:ext cx="3200400" cy="5585619"/>
          </a:xfrm>
        </p:spPr>
        <p:txBody>
          <a:bodyPr>
            <a:normAutofit/>
          </a:bodyPr>
          <a:lstStyle/>
          <a:p>
            <a:r>
              <a:rPr lang="lv-LV">
                <a:solidFill>
                  <a:srgbClr val="FFFFFF"/>
                </a:solidFill>
              </a:rPr>
              <a:t>Latvieša tēls literatūrā</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C5C8ACAC-168D-B3B1-6CD1-77F2D504B83B}"/>
              </a:ext>
            </a:extLst>
          </p:cNvPr>
          <p:cNvSpPr>
            <a:spLocks noGrp="1"/>
          </p:cNvSpPr>
          <p:nvPr>
            <p:ph idx="1"/>
          </p:nvPr>
        </p:nvSpPr>
        <p:spPr>
          <a:xfrm>
            <a:off x="4447308" y="591344"/>
            <a:ext cx="6906491" cy="5585619"/>
          </a:xfrm>
        </p:spPr>
        <p:txBody>
          <a:bodyPr anchor="ctr">
            <a:normAutofit/>
          </a:bodyPr>
          <a:lstStyle/>
          <a:p>
            <a:r>
              <a:rPr lang="lv-LV" sz="2400" dirty="0" err="1"/>
              <a:t>G.Janovskis</a:t>
            </a:r>
            <a:r>
              <a:rPr lang="lv-LV" sz="2400" dirty="0"/>
              <a:t> «</a:t>
            </a:r>
            <a:r>
              <a:rPr lang="lv-LV" sz="2400" dirty="0" err="1"/>
              <a:t>Sõla</a:t>
            </a:r>
            <a:r>
              <a:rPr lang="lv-LV" sz="2400" dirty="0"/>
              <a:t>» un </a:t>
            </a:r>
            <a:r>
              <a:rPr lang="lv-LV" sz="2400" dirty="0" err="1"/>
              <a:t>G.Merķelis</a:t>
            </a:r>
            <a:r>
              <a:rPr lang="lv-LV" sz="2400" dirty="0"/>
              <a:t> «Latvieši, sevišķi Vidzemē</a:t>
            </a:r>
            <a:r>
              <a:rPr lang="en-US" sz="2400" dirty="0"/>
              <a:t>,</a:t>
            </a:r>
            <a:r>
              <a:rPr lang="lv-LV" sz="2400" dirty="0"/>
              <a:t> </a:t>
            </a:r>
            <a:r>
              <a:rPr lang="en-US" sz="2400" dirty="0" err="1"/>
              <a:t>filozofiskā</a:t>
            </a:r>
            <a:r>
              <a:rPr lang="en-US" sz="2400" dirty="0"/>
              <a:t> </a:t>
            </a:r>
            <a:r>
              <a:rPr lang="en-US" sz="2400" dirty="0" err="1"/>
              <a:t>gadsimteņa</a:t>
            </a:r>
            <a:r>
              <a:rPr lang="en-US" sz="2400" dirty="0"/>
              <a:t> </a:t>
            </a:r>
            <a:r>
              <a:rPr lang="lv-LV" sz="2400" dirty="0"/>
              <a:t>beigās» (treniņš salīdzinošajai teksta analīzei) </a:t>
            </a:r>
            <a:endParaRPr lang="en-US" sz="2400" dirty="0"/>
          </a:p>
          <a:p>
            <a:endParaRPr lang="en-US" sz="2400" dirty="0"/>
          </a:p>
          <a:p>
            <a:r>
              <a:rPr lang="lv-LV" sz="2400" dirty="0" err="1"/>
              <a:t>Problēmjautājums</a:t>
            </a:r>
            <a:r>
              <a:rPr lang="lv-LV" sz="2400" dirty="0"/>
              <a:t>: </a:t>
            </a:r>
            <a:r>
              <a:rPr lang="en-US" sz="2400" dirty="0"/>
              <a:t> </a:t>
            </a:r>
            <a:r>
              <a:rPr lang="en-US" sz="2400" dirty="0">
                <a:hlinkClick r:id="rId2"/>
              </a:rPr>
              <a:t>Kas, </a:t>
            </a:r>
            <a:r>
              <a:rPr lang="en-US" sz="2400" dirty="0" err="1">
                <a:hlinkClick r:id="rId2"/>
              </a:rPr>
              <a:t>tavuprāt</a:t>
            </a:r>
            <a:r>
              <a:rPr lang="en-US" sz="2400" dirty="0">
                <a:hlinkClick r:id="rId2"/>
              </a:rPr>
              <a:t>, </a:t>
            </a:r>
            <a:r>
              <a:rPr lang="en-US" sz="2400" dirty="0" err="1">
                <a:hlinkClick r:id="rId2"/>
              </a:rPr>
              <a:t>ir</a:t>
            </a:r>
            <a:r>
              <a:rPr lang="en-US" sz="2400" dirty="0">
                <a:hlinkClick r:id="rId2"/>
              </a:rPr>
              <a:t> </a:t>
            </a:r>
            <a:r>
              <a:rPr lang="en-US" sz="2400" dirty="0" err="1">
                <a:hlinkClick r:id="rId2"/>
              </a:rPr>
              <a:t>latvietis</a:t>
            </a:r>
            <a:r>
              <a:rPr lang="en-US" sz="2400" dirty="0">
                <a:hlinkClick r:id="rId2"/>
              </a:rPr>
              <a:t>? </a:t>
            </a:r>
            <a:endParaRPr lang="en-US" sz="2400" dirty="0"/>
          </a:p>
          <a:p>
            <a:r>
              <a:rPr lang="lv-LV" sz="2400" dirty="0">
                <a:hlinkClick r:id="rId3"/>
              </a:rPr>
              <a:t>Kāds ir latvietis?</a:t>
            </a:r>
            <a:endParaRPr lang="lv-LV" sz="2400" dirty="0"/>
          </a:p>
          <a:p>
            <a:r>
              <a:rPr lang="lv-LV" sz="2400" dirty="0">
                <a:hlinkClick r:id="rId4"/>
              </a:rPr>
              <a:t>Raimonds </a:t>
            </a:r>
            <a:r>
              <a:rPr lang="lv-LV" sz="2400" dirty="0" err="1">
                <a:hlinkClick r:id="rId4"/>
              </a:rPr>
              <a:t>Elbakjans</a:t>
            </a:r>
            <a:endParaRPr lang="lv-LV" sz="2400" dirty="0"/>
          </a:p>
          <a:p>
            <a:pPr marL="0" indent="0">
              <a:buNone/>
            </a:pPr>
            <a:endParaRPr lang="lv-LV" sz="2400" dirty="0"/>
          </a:p>
        </p:txBody>
      </p:sp>
      <p:sp>
        <p:nvSpPr>
          <p:cNvPr id="4" name="Slaida numura vietturis 3">
            <a:extLst>
              <a:ext uri="{FF2B5EF4-FFF2-40B4-BE49-F238E27FC236}">
                <a16:creationId xmlns:a16="http://schemas.microsoft.com/office/drawing/2014/main" id="{8F4EDF91-DBB4-921E-956F-0FFC4F8F3E14}"/>
              </a:ext>
            </a:extLst>
          </p:cNvPr>
          <p:cNvSpPr>
            <a:spLocks noGrp="1"/>
          </p:cNvSpPr>
          <p:nvPr>
            <p:ph type="sldNum" sz="quarter" idx="12"/>
          </p:nvPr>
        </p:nvSpPr>
        <p:spPr/>
        <p:txBody>
          <a:bodyPr/>
          <a:lstStyle/>
          <a:p>
            <a:fld id="{A74D4EDB-5B2A-4D4F-BA8F-2F861CBBE6F3}" type="slidenum">
              <a:rPr lang="lv-LV" smtClean="0"/>
              <a:t>12</a:t>
            </a:fld>
            <a:endParaRPr lang="lv-LV"/>
          </a:p>
        </p:txBody>
      </p:sp>
    </p:spTree>
    <p:extLst>
      <p:ext uri="{BB962C8B-B14F-4D97-AF65-F5344CB8AC3E}">
        <p14:creationId xmlns:p14="http://schemas.microsoft.com/office/powerpoint/2010/main" val="202642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E70D80F-8CE3-B200-D5DF-AF53B3EA15A9}"/>
              </a:ext>
            </a:extLst>
          </p:cNvPr>
          <p:cNvSpPr>
            <a:spLocks noGrp="1"/>
          </p:cNvSpPr>
          <p:nvPr>
            <p:ph type="title"/>
          </p:nvPr>
        </p:nvSpPr>
        <p:spPr>
          <a:xfrm>
            <a:off x="686834" y="591344"/>
            <a:ext cx="3200400" cy="5585619"/>
          </a:xfrm>
        </p:spPr>
        <p:txBody>
          <a:bodyPr>
            <a:normAutofit/>
          </a:bodyPr>
          <a:lstStyle/>
          <a:p>
            <a:r>
              <a:rPr lang="en-US" sz="3100">
                <a:solidFill>
                  <a:srgbClr val="FFFFFF"/>
                </a:solidFill>
              </a:rPr>
              <a:t>SASNIEDZAMAIS REZULTĀTS</a:t>
            </a:r>
            <a:endParaRPr lang="lv-LV"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Satura vietturis 2">
            <a:extLst>
              <a:ext uri="{FF2B5EF4-FFF2-40B4-BE49-F238E27FC236}">
                <a16:creationId xmlns:a16="http://schemas.microsoft.com/office/drawing/2014/main" id="{A21ED9CB-96FA-8083-2AF5-52629B3FC35F}"/>
              </a:ext>
            </a:extLst>
          </p:cNvPr>
          <p:cNvSpPr>
            <a:spLocks noGrp="1"/>
          </p:cNvSpPr>
          <p:nvPr>
            <p:ph idx="1"/>
          </p:nvPr>
        </p:nvSpPr>
        <p:spPr>
          <a:xfrm>
            <a:off x="4447308" y="591344"/>
            <a:ext cx="6906491" cy="5585619"/>
          </a:xfrm>
        </p:spPr>
        <p:txBody>
          <a:bodyPr anchor="ctr">
            <a:normAutofit/>
          </a:bodyPr>
          <a:lstStyle/>
          <a:p>
            <a:pPr lvl="0">
              <a:buNone/>
            </a:pPr>
            <a:r>
              <a:rPr lang="en-US" dirty="0">
                <a:latin typeface="Calibri" pitchFamily="34"/>
                <a:ea typeface="Calibri" pitchFamily="34"/>
                <a:cs typeface="Calibri" pitchFamily="34"/>
              </a:rPr>
              <a:t>1.Aktualizē </a:t>
            </a:r>
            <a:r>
              <a:rPr lang="en-US" dirty="0" err="1">
                <a:latin typeface="Calibri" pitchFamily="34"/>
                <a:ea typeface="Calibri" pitchFamily="34"/>
                <a:cs typeface="Calibri" pitchFamily="34"/>
              </a:rPr>
              <a:t>latvieša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tēlu</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G.Merķeļa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darbā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Latvieši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vērtē</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tā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pozitīvās</a:t>
            </a:r>
            <a:r>
              <a:rPr lang="en-US" dirty="0">
                <a:latin typeface="Calibri" pitchFamily="34"/>
                <a:ea typeface="Calibri" pitchFamily="34"/>
                <a:cs typeface="Calibri" pitchFamily="34"/>
              </a:rPr>
              <a:t> un </a:t>
            </a:r>
            <a:r>
              <a:rPr lang="en-US" dirty="0" err="1">
                <a:latin typeface="Calibri" pitchFamily="34"/>
                <a:ea typeface="Calibri" pitchFamily="34"/>
                <a:cs typeface="Calibri" pitchFamily="34"/>
              </a:rPr>
              <a:t>negatīvās</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rakstura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īpašības</a:t>
            </a:r>
            <a:r>
              <a:rPr lang="en-US" dirty="0">
                <a:latin typeface="Calibri" pitchFamily="34"/>
                <a:ea typeface="Calibri" pitchFamily="34"/>
                <a:cs typeface="Calibri" pitchFamily="34"/>
              </a:rPr>
              <a:t>.</a:t>
            </a:r>
          </a:p>
          <a:p>
            <a:pPr lvl="0">
              <a:buNone/>
            </a:pPr>
            <a:r>
              <a:rPr lang="en-US" dirty="0">
                <a:latin typeface="Calibri" pitchFamily="34"/>
                <a:ea typeface="Calibri" pitchFamily="34"/>
                <a:cs typeface="Calibri" pitchFamily="34"/>
              </a:rPr>
              <a:t>2. </a:t>
            </a:r>
            <a:r>
              <a:rPr lang="en-US" dirty="0" err="1">
                <a:latin typeface="Calibri" pitchFamily="34"/>
                <a:ea typeface="Calibri" pitchFamily="34"/>
                <a:cs typeface="Calibri" pitchFamily="34"/>
              </a:rPr>
              <a:t>Salīdzina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latvieša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tēlu</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G.Merķeļa</a:t>
            </a:r>
            <a:r>
              <a:rPr lang="en-US" dirty="0">
                <a:latin typeface="Calibri" pitchFamily="34"/>
                <a:ea typeface="Calibri" pitchFamily="34"/>
                <a:cs typeface="Calibri" pitchFamily="34"/>
              </a:rPr>
              <a:t> un </a:t>
            </a:r>
            <a:r>
              <a:rPr lang="en-US" dirty="0" err="1">
                <a:latin typeface="Calibri" pitchFamily="34"/>
                <a:ea typeface="Calibri" pitchFamily="34"/>
                <a:cs typeface="Calibri" pitchFamily="34"/>
              </a:rPr>
              <a:t>G.Janovska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darbos</a:t>
            </a:r>
            <a:r>
              <a:rPr lang="en-US" dirty="0">
                <a:latin typeface="Calibri" pitchFamily="34"/>
                <a:ea typeface="Calibri" pitchFamily="34"/>
                <a:cs typeface="Calibri" pitchFamily="34"/>
              </a:rPr>
              <a:t> un </a:t>
            </a:r>
            <a:r>
              <a:rPr lang="en-US" dirty="0" err="1">
                <a:latin typeface="Calibri" pitchFamily="34"/>
                <a:ea typeface="Calibri" pitchFamily="34"/>
                <a:cs typeface="Calibri" pitchFamily="34"/>
              </a:rPr>
              <a:t>secina</a:t>
            </a:r>
            <a:r>
              <a:rPr lang="en-US" dirty="0">
                <a:latin typeface="Calibri" pitchFamily="34"/>
                <a:ea typeface="Calibri" pitchFamily="34"/>
                <a:cs typeface="Calibri" pitchFamily="34"/>
              </a:rPr>
              <a:t> par </a:t>
            </a:r>
            <a:r>
              <a:rPr lang="en-US" dirty="0" err="1">
                <a:latin typeface="Calibri" pitchFamily="34"/>
                <a:ea typeface="Calibri" pitchFamily="34"/>
                <a:cs typeface="Calibri" pitchFamily="34"/>
              </a:rPr>
              <a:t>latvieša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īpašībām</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mūsdienās</a:t>
            </a:r>
            <a:r>
              <a:rPr lang="en-US" dirty="0">
                <a:latin typeface="Calibri" pitchFamily="34"/>
                <a:ea typeface="Calibri" pitchFamily="34"/>
                <a:cs typeface="Calibri" pitchFamily="34"/>
              </a:rPr>
              <a:t>.</a:t>
            </a:r>
          </a:p>
          <a:p>
            <a:pPr lvl="0">
              <a:buNone/>
            </a:pPr>
            <a:r>
              <a:rPr lang="en-US" dirty="0">
                <a:latin typeface="Calibri" pitchFamily="34"/>
                <a:ea typeface="Calibri" pitchFamily="34"/>
                <a:cs typeface="Calibri" pitchFamily="34"/>
              </a:rPr>
              <a:t>3. </a:t>
            </a:r>
            <a:r>
              <a:rPr lang="en-US" dirty="0" err="1">
                <a:latin typeface="Calibri" pitchFamily="34"/>
                <a:ea typeface="Calibri" pitchFamily="34"/>
                <a:cs typeface="Calibri" pitchFamily="34"/>
              </a:rPr>
              <a:t>Izprot</a:t>
            </a:r>
            <a:r>
              <a:rPr lang="en-US" dirty="0">
                <a:latin typeface="Calibri" pitchFamily="34"/>
                <a:ea typeface="Calibri" pitchFamily="34"/>
                <a:cs typeface="Calibri" pitchFamily="34"/>
              </a:rPr>
              <a:t>, ko </a:t>
            </a:r>
            <a:r>
              <a:rPr lang="en-US" dirty="0" err="1">
                <a:latin typeface="Calibri" pitchFamily="34"/>
                <a:ea typeface="Calibri" pitchFamily="34"/>
                <a:cs typeface="Calibri" pitchFamily="34"/>
              </a:rPr>
              <a:t>nozīmē</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jēdzieni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identitāte</a:t>
            </a:r>
            <a:r>
              <a:rPr lang="en-US" dirty="0">
                <a:latin typeface="Calibri" pitchFamily="34"/>
                <a:ea typeface="Calibri" pitchFamily="34"/>
                <a:cs typeface="Calibri" pitchFamily="34"/>
              </a:rPr>
              <a:t>” un “</a:t>
            </a:r>
            <a:r>
              <a:rPr lang="en-US" dirty="0" err="1">
                <a:latin typeface="Calibri" pitchFamily="34"/>
                <a:ea typeface="Calibri" pitchFamily="34"/>
                <a:cs typeface="Calibri" pitchFamily="34"/>
              </a:rPr>
              <a:t>patība</a:t>
            </a:r>
            <a:r>
              <a:rPr lang="en-US" dirty="0">
                <a:latin typeface="Calibri" pitchFamily="34"/>
                <a:ea typeface="Calibri" pitchFamily="34"/>
                <a:cs typeface="Calibri" pitchFamily="34"/>
              </a:rPr>
              <a:t>”.</a:t>
            </a:r>
          </a:p>
          <a:p>
            <a:pPr lvl="0">
              <a:buNone/>
            </a:pPr>
            <a:r>
              <a:rPr lang="en-US" dirty="0">
                <a:latin typeface="Calibri" pitchFamily="34"/>
                <a:ea typeface="Calibri" pitchFamily="34"/>
                <a:cs typeface="Calibri" pitchFamily="34"/>
              </a:rPr>
              <a:t>4. </a:t>
            </a:r>
            <a:r>
              <a:rPr lang="en-US" dirty="0" err="1">
                <a:latin typeface="Calibri" pitchFamily="34"/>
                <a:ea typeface="Calibri" pitchFamily="34"/>
                <a:cs typeface="Calibri" pitchFamily="34"/>
              </a:rPr>
              <a:t>Raksturo</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romāna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galveno</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varoni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veidojot</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interviju</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ar</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viņu</a:t>
            </a:r>
            <a:r>
              <a:rPr lang="en-US" dirty="0">
                <a:latin typeface="Calibri" pitchFamily="34"/>
                <a:ea typeface="Calibri" pitchFamily="34"/>
                <a:cs typeface="Calibri" pitchFamily="34"/>
              </a:rPr>
              <a:t>.</a:t>
            </a:r>
          </a:p>
          <a:p>
            <a:pPr marL="0" indent="0">
              <a:buNone/>
            </a:pPr>
            <a:endParaRPr lang="lv-LV" b="1" dirty="0"/>
          </a:p>
          <a:p>
            <a:pPr marL="0" indent="0">
              <a:buNone/>
            </a:pPr>
            <a:endParaRPr lang="lv-LV" b="1" dirty="0"/>
          </a:p>
        </p:txBody>
      </p:sp>
      <p:sp>
        <p:nvSpPr>
          <p:cNvPr id="3" name="Slaida numura vietturis 2">
            <a:extLst>
              <a:ext uri="{FF2B5EF4-FFF2-40B4-BE49-F238E27FC236}">
                <a16:creationId xmlns:a16="http://schemas.microsoft.com/office/drawing/2014/main" id="{20EF69EA-512E-ABCD-CB28-1AC6F5438E55}"/>
              </a:ext>
            </a:extLst>
          </p:cNvPr>
          <p:cNvSpPr>
            <a:spLocks noGrp="1"/>
          </p:cNvSpPr>
          <p:nvPr>
            <p:ph type="sldNum" sz="quarter" idx="12"/>
          </p:nvPr>
        </p:nvSpPr>
        <p:spPr/>
        <p:txBody>
          <a:bodyPr/>
          <a:lstStyle/>
          <a:p>
            <a:fld id="{A74D4EDB-5B2A-4D4F-BA8F-2F861CBBE6F3}" type="slidenum">
              <a:rPr lang="lv-LV" smtClean="0"/>
              <a:t>13</a:t>
            </a:fld>
            <a:endParaRPr lang="lv-LV"/>
          </a:p>
        </p:txBody>
      </p:sp>
    </p:spTree>
    <p:extLst>
      <p:ext uri="{BB962C8B-B14F-4D97-AF65-F5344CB8AC3E}">
        <p14:creationId xmlns:p14="http://schemas.microsoft.com/office/powerpoint/2010/main" val="331054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288FC3D-757D-28A9-49BB-8EDD39DB4DC3}"/>
              </a:ext>
            </a:extLst>
          </p:cNvPr>
          <p:cNvSpPr>
            <a:spLocks noGrp="1"/>
          </p:cNvSpPr>
          <p:nvPr>
            <p:ph type="title"/>
          </p:nvPr>
        </p:nvSpPr>
        <p:spPr>
          <a:xfrm>
            <a:off x="686834" y="591344"/>
            <a:ext cx="3200400" cy="5585619"/>
          </a:xfrm>
        </p:spPr>
        <p:txBody>
          <a:bodyPr>
            <a:normAutofit/>
          </a:bodyPr>
          <a:lstStyle/>
          <a:p>
            <a:r>
              <a:rPr lang="lv-LV">
                <a:solidFill>
                  <a:srgbClr val="FFFFFF"/>
                </a:solidFill>
              </a:rPr>
              <a:t>G.Janovskis «Sõla»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1E495660-646A-0E80-F94B-E8A753F5F854}"/>
              </a:ext>
            </a:extLst>
          </p:cNvPr>
          <p:cNvSpPr>
            <a:spLocks noGrp="1"/>
          </p:cNvSpPr>
          <p:nvPr>
            <p:ph idx="1"/>
          </p:nvPr>
        </p:nvSpPr>
        <p:spPr>
          <a:xfrm>
            <a:off x="4447308" y="591344"/>
            <a:ext cx="6906491" cy="5585619"/>
          </a:xfrm>
        </p:spPr>
        <p:txBody>
          <a:bodyPr anchor="ctr">
            <a:normAutofit/>
          </a:bodyPr>
          <a:lstStyle/>
          <a:p>
            <a:pPr marL="0" lvl="0" indent="0">
              <a:buNone/>
            </a:pPr>
            <a:r>
              <a:rPr lang="en-US"/>
              <a:t>Juhans par latviešiem…</a:t>
            </a:r>
            <a:endParaRPr lang="lv-LV" b="1">
              <a:latin typeface="Calibri" pitchFamily="34"/>
              <a:ea typeface="Calibri" pitchFamily="34"/>
              <a:cs typeface="Calibri" pitchFamily="34"/>
            </a:endParaRPr>
          </a:p>
          <a:p>
            <a:pPr marL="0" lvl="0" indent="0">
              <a:buNone/>
            </a:pPr>
            <a:r>
              <a:rPr lang="en-US" b="1">
                <a:latin typeface="Times New Roman" panose="02020603050405020304" pitchFamily="18" charset="0"/>
                <a:ea typeface="Calibri" pitchFamily="34"/>
                <a:cs typeface="Times New Roman" panose="02020603050405020304" pitchFamily="18" charset="0"/>
              </a:rPr>
              <a:t>Pārskati atbildes savā pierakstu kladē</a:t>
            </a:r>
            <a:r>
              <a:rPr lang="en-US">
                <a:latin typeface="Times New Roman" panose="02020603050405020304" pitchFamily="18" charset="0"/>
                <a:ea typeface="Calibri" pitchFamily="34"/>
                <a:cs typeface="Times New Roman" panose="02020603050405020304" pitchFamily="18" charset="0"/>
              </a:rPr>
              <a:t>!</a:t>
            </a:r>
          </a:p>
          <a:p>
            <a:pPr marL="457200" lvl="0" indent="-457200">
              <a:buFont typeface="Wingdings" pitchFamily="2"/>
              <a:buChar char="v"/>
            </a:pPr>
            <a:r>
              <a:rPr lang="lv-LV">
                <a:latin typeface="Calibri" pitchFamily="34"/>
                <a:ea typeface="Calibri" pitchFamily="34"/>
                <a:cs typeface="Calibri" pitchFamily="34"/>
              </a:rPr>
              <a:t> Kādi ir Juhana uzskati par latviešiem? Kā tu tos vērtē?</a:t>
            </a:r>
            <a:endParaRPr lang="en-US">
              <a:latin typeface="Calibri" pitchFamily="34"/>
              <a:ea typeface="Calibri" pitchFamily="34"/>
              <a:cs typeface="Calibri" pitchFamily="34"/>
            </a:endParaRPr>
          </a:p>
          <a:p>
            <a:pPr marL="0" indent="0">
              <a:buNone/>
            </a:pPr>
            <a:endParaRPr lang="lv-LV" dirty="0"/>
          </a:p>
        </p:txBody>
      </p:sp>
      <p:sp>
        <p:nvSpPr>
          <p:cNvPr id="4" name="Slaida numura vietturis 3">
            <a:extLst>
              <a:ext uri="{FF2B5EF4-FFF2-40B4-BE49-F238E27FC236}">
                <a16:creationId xmlns:a16="http://schemas.microsoft.com/office/drawing/2014/main" id="{770F5CA4-472D-8BB6-210C-133E3A76C432}"/>
              </a:ext>
            </a:extLst>
          </p:cNvPr>
          <p:cNvSpPr>
            <a:spLocks noGrp="1"/>
          </p:cNvSpPr>
          <p:nvPr>
            <p:ph type="sldNum" sz="quarter" idx="12"/>
          </p:nvPr>
        </p:nvSpPr>
        <p:spPr/>
        <p:txBody>
          <a:bodyPr/>
          <a:lstStyle/>
          <a:p>
            <a:fld id="{A74D4EDB-5B2A-4D4F-BA8F-2F861CBBE6F3}" type="slidenum">
              <a:rPr lang="lv-LV" smtClean="0"/>
              <a:t>14</a:t>
            </a:fld>
            <a:endParaRPr lang="lv-LV"/>
          </a:p>
        </p:txBody>
      </p:sp>
    </p:spTree>
    <p:extLst>
      <p:ext uri="{BB962C8B-B14F-4D97-AF65-F5344CB8AC3E}">
        <p14:creationId xmlns:p14="http://schemas.microsoft.com/office/powerpoint/2010/main" val="16662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F9AA18-DD5A-10C3-8143-15B2B02BB357}"/>
              </a:ext>
            </a:extLst>
          </p:cNvPr>
          <p:cNvSpPr>
            <a:spLocks noGrp="1"/>
          </p:cNvSpPr>
          <p:nvPr>
            <p:ph type="title"/>
          </p:nvPr>
        </p:nvSpPr>
        <p:spPr/>
        <p:txBody>
          <a:bodyPr/>
          <a:lstStyle/>
          <a:p>
            <a:r>
              <a:rPr lang="en-US"/>
              <a:t>Latvietis G.Merķeļa darbā “Latvieši”</a:t>
            </a:r>
            <a:endParaRPr lang="lv-LV" dirty="0"/>
          </a:p>
        </p:txBody>
      </p:sp>
      <p:sp>
        <p:nvSpPr>
          <p:cNvPr id="3" name="Satura vietturis 2">
            <a:extLst>
              <a:ext uri="{FF2B5EF4-FFF2-40B4-BE49-F238E27FC236}">
                <a16:creationId xmlns:a16="http://schemas.microsoft.com/office/drawing/2014/main" id="{D5D90AD3-D7D8-567E-8A08-1BB7197CF33C}"/>
              </a:ext>
            </a:extLst>
          </p:cNvPr>
          <p:cNvSpPr>
            <a:spLocks noGrp="1"/>
          </p:cNvSpPr>
          <p:nvPr>
            <p:ph idx="1"/>
          </p:nvPr>
        </p:nvSpPr>
        <p:spPr/>
        <p:txBody>
          <a:bodyPr>
            <a:normAutofit fontScale="92500" lnSpcReduction="10000"/>
          </a:bodyPr>
          <a:lstStyle/>
          <a:p>
            <a:r>
              <a:rPr lang="en-US" b="1">
                <a:latin typeface="Calibri" pitchFamily="34"/>
                <a:ea typeface="Calibri" pitchFamily="34"/>
                <a:cs typeface="Calibri" pitchFamily="34"/>
              </a:rPr>
              <a:t>Izlasi fragmentu no G.Merķeļa darba “Latvieši, sevišķi Vidzemē, filozofiskā gadsimta beigās” un pierakstu kladē sagrupē latvieša pozitīvās un negatīvās īpašības? </a:t>
            </a:r>
            <a:r>
              <a:rPr lang="en-US" i="1">
                <a:latin typeface="Calibri" pitchFamily="34"/>
                <a:ea typeface="Calibri" pitchFamily="34"/>
                <a:cs typeface="Calibri" pitchFamily="34"/>
              </a:rPr>
              <a:t>(Izvēlies vārdšķiru, kādā šīs īpašības formulēsi!)</a:t>
            </a:r>
            <a:endParaRPr lang="lv-LV" i="1">
              <a:latin typeface="Calibri" pitchFamily="34"/>
              <a:ea typeface="Calibri" pitchFamily="34"/>
              <a:cs typeface="Calibri" pitchFamily="34"/>
            </a:endParaRPr>
          </a:p>
          <a:p>
            <a:endParaRPr lang="en-US" i="1">
              <a:latin typeface="Calibri" pitchFamily="34"/>
              <a:ea typeface="Calibri" pitchFamily="34"/>
              <a:cs typeface="Calibri" pitchFamily="34"/>
            </a:endParaRPr>
          </a:p>
          <a:p>
            <a:endParaRPr lang="lv-LV"/>
          </a:p>
          <a:p>
            <a:endParaRPr lang="lv-LV"/>
          </a:p>
          <a:p>
            <a:endParaRPr lang="lv-LV"/>
          </a:p>
          <a:p>
            <a:pPr marL="0" lvl="0" indent="0">
              <a:buNone/>
            </a:pPr>
            <a:r>
              <a:rPr lang="en-US" b="1">
                <a:latin typeface="Calibri" pitchFamily="34"/>
                <a:ea typeface="Calibri" pitchFamily="34"/>
                <a:cs typeface="Calibri" pitchFamily="34"/>
              </a:rPr>
              <a:t>Darbs pārī!</a:t>
            </a:r>
          </a:p>
          <a:p>
            <a:pPr marL="0" lvl="0" indent="0">
              <a:buNone/>
            </a:pPr>
            <a:r>
              <a:rPr lang="en-US">
                <a:latin typeface="Calibri" pitchFamily="34"/>
                <a:ea typeface="Calibri" pitchFamily="34"/>
                <a:cs typeface="Calibri" pitchFamily="34"/>
              </a:rPr>
              <a:t>Salīdziniet formulētās īpa</a:t>
            </a:r>
            <a:r>
              <a:rPr lang="lv-LV">
                <a:latin typeface="Calibri" pitchFamily="34"/>
                <a:ea typeface="Calibri" pitchFamily="34"/>
                <a:cs typeface="Calibri" pitchFamily="34"/>
              </a:rPr>
              <a:t>š</a:t>
            </a:r>
            <a:r>
              <a:rPr lang="en-US">
                <a:latin typeface="Calibri" pitchFamily="34"/>
                <a:ea typeface="Calibri" pitchFamily="34"/>
                <a:cs typeface="Calibri" pitchFamily="34"/>
              </a:rPr>
              <a:t>ības un seciniet, kāds, pēc G.Merķeļa domām, ir šo īpašību cēlonis?</a:t>
            </a:r>
            <a:r>
              <a:rPr lang="lv-LV">
                <a:latin typeface="Calibri" pitchFamily="34"/>
                <a:ea typeface="Calibri" pitchFamily="34"/>
                <a:cs typeface="Calibri" pitchFamily="34"/>
              </a:rPr>
              <a:t> Ierakstiet atbildes pierakstu kladē!</a:t>
            </a:r>
            <a:endParaRPr lang="en-US">
              <a:latin typeface="Calibri" pitchFamily="34"/>
              <a:ea typeface="Calibri" pitchFamily="34"/>
              <a:cs typeface="Calibri" pitchFamily="34"/>
            </a:endParaRPr>
          </a:p>
          <a:p>
            <a:endParaRPr lang="lv-LV" dirty="0"/>
          </a:p>
        </p:txBody>
      </p:sp>
      <p:graphicFrame>
        <p:nvGraphicFramePr>
          <p:cNvPr id="4" name="Tabula 3">
            <a:extLst>
              <a:ext uri="{FF2B5EF4-FFF2-40B4-BE49-F238E27FC236}">
                <a16:creationId xmlns:a16="http://schemas.microsoft.com/office/drawing/2014/main" id="{F92CD8F1-A744-B900-56AA-70C5EE6C6F70}"/>
              </a:ext>
            </a:extLst>
          </p:cNvPr>
          <p:cNvGraphicFramePr>
            <a:graphicFrameLocks noGrp="1"/>
          </p:cNvGraphicFramePr>
          <p:nvPr>
            <p:extLst>
              <p:ext uri="{D42A27DB-BD31-4B8C-83A1-F6EECF244321}">
                <p14:modId xmlns:p14="http://schemas.microsoft.com/office/powerpoint/2010/main" val="1766735144"/>
              </p:ext>
            </p:extLst>
          </p:nvPr>
        </p:nvGraphicFramePr>
        <p:xfrm>
          <a:off x="1016932" y="2959527"/>
          <a:ext cx="8128000" cy="1280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54088290"/>
                    </a:ext>
                  </a:extLst>
                </a:gridCol>
                <a:gridCol w="4064000">
                  <a:extLst>
                    <a:ext uri="{9D8B030D-6E8A-4147-A177-3AD203B41FA5}">
                      <a16:colId xmlns:a16="http://schemas.microsoft.com/office/drawing/2014/main" val="242749702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Pozitīvās latvieša īpašības</a:t>
                      </a:r>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Negatīvās latvieša īpašības</a:t>
                      </a:r>
                    </a:p>
                    <a:p>
                      <a:endParaRPr lang="lv-LV" dirty="0"/>
                    </a:p>
                  </a:txBody>
                  <a:tcPr/>
                </a:tc>
                <a:extLst>
                  <a:ext uri="{0D108BD9-81ED-4DB2-BD59-A6C34878D82A}">
                    <a16:rowId xmlns:a16="http://schemas.microsoft.com/office/drawing/2014/main" val="2742121638"/>
                  </a:ext>
                </a:extLst>
              </a:tr>
              <a:tr h="370840">
                <a:tc>
                  <a:txBody>
                    <a:bodyPr/>
                    <a:lstStyle/>
                    <a:p>
                      <a:endParaRPr lang="lv-LV"/>
                    </a:p>
                    <a:p>
                      <a:endParaRPr lang="lv-LV" dirty="0"/>
                    </a:p>
                  </a:txBody>
                  <a:tcPr/>
                </a:tc>
                <a:tc>
                  <a:txBody>
                    <a:bodyPr/>
                    <a:lstStyle/>
                    <a:p>
                      <a:endParaRPr lang="lv-LV" dirty="0"/>
                    </a:p>
                  </a:txBody>
                  <a:tcPr/>
                </a:tc>
                <a:extLst>
                  <a:ext uri="{0D108BD9-81ED-4DB2-BD59-A6C34878D82A}">
                    <a16:rowId xmlns:a16="http://schemas.microsoft.com/office/drawing/2014/main" val="3996780493"/>
                  </a:ext>
                </a:extLst>
              </a:tr>
            </a:tbl>
          </a:graphicData>
        </a:graphic>
      </p:graphicFrame>
      <p:sp>
        <p:nvSpPr>
          <p:cNvPr id="5" name="Slaida numura vietturis 4">
            <a:extLst>
              <a:ext uri="{FF2B5EF4-FFF2-40B4-BE49-F238E27FC236}">
                <a16:creationId xmlns:a16="http://schemas.microsoft.com/office/drawing/2014/main" id="{CB6DDF32-77BB-FFC1-2F14-224524F94AA6}"/>
              </a:ext>
            </a:extLst>
          </p:cNvPr>
          <p:cNvSpPr>
            <a:spLocks noGrp="1"/>
          </p:cNvSpPr>
          <p:nvPr>
            <p:ph type="sldNum" sz="quarter" idx="12"/>
          </p:nvPr>
        </p:nvSpPr>
        <p:spPr/>
        <p:txBody>
          <a:bodyPr/>
          <a:lstStyle/>
          <a:p>
            <a:fld id="{A74D4EDB-5B2A-4D4F-BA8F-2F861CBBE6F3}" type="slidenum">
              <a:rPr lang="lv-LV" smtClean="0"/>
              <a:t>15</a:t>
            </a:fld>
            <a:endParaRPr lang="lv-LV"/>
          </a:p>
        </p:txBody>
      </p:sp>
    </p:spTree>
    <p:extLst>
      <p:ext uri="{BB962C8B-B14F-4D97-AF65-F5344CB8AC3E}">
        <p14:creationId xmlns:p14="http://schemas.microsoft.com/office/powerpoint/2010/main" val="363423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78E122-3A2E-087A-144B-8C47BC379748}"/>
              </a:ext>
            </a:extLst>
          </p:cNvPr>
          <p:cNvSpPr>
            <a:spLocks noGrp="1"/>
          </p:cNvSpPr>
          <p:nvPr>
            <p:ph type="title"/>
          </p:nvPr>
        </p:nvSpPr>
        <p:spPr/>
        <p:txBody>
          <a:bodyPr/>
          <a:lstStyle/>
          <a:p>
            <a:r>
              <a:rPr lang="en-US" dirty="0" err="1"/>
              <a:t>Latvietis</a:t>
            </a:r>
            <a:r>
              <a:rPr lang="en-US" dirty="0"/>
              <a:t> </a:t>
            </a:r>
            <a:r>
              <a:rPr lang="en-US" dirty="0" err="1"/>
              <a:t>G.Merķeļa</a:t>
            </a:r>
            <a:r>
              <a:rPr lang="en-US" dirty="0"/>
              <a:t> un </a:t>
            </a:r>
            <a:r>
              <a:rPr lang="en-US" dirty="0" err="1"/>
              <a:t>G.Janovska</a:t>
            </a:r>
            <a:r>
              <a:rPr lang="en-US" dirty="0"/>
              <a:t> </a:t>
            </a:r>
            <a:r>
              <a:rPr lang="en-US" dirty="0" err="1"/>
              <a:t>darbos</a:t>
            </a:r>
            <a:endParaRPr lang="lv-LV" dirty="0"/>
          </a:p>
        </p:txBody>
      </p:sp>
      <p:sp>
        <p:nvSpPr>
          <p:cNvPr id="3" name="Satura vietturis 2">
            <a:extLst>
              <a:ext uri="{FF2B5EF4-FFF2-40B4-BE49-F238E27FC236}">
                <a16:creationId xmlns:a16="http://schemas.microsoft.com/office/drawing/2014/main" id="{E72F3CEC-37FA-6F2C-BD63-435A70A74FAC}"/>
              </a:ext>
            </a:extLst>
          </p:cNvPr>
          <p:cNvSpPr>
            <a:spLocks noGrp="1"/>
          </p:cNvSpPr>
          <p:nvPr>
            <p:ph idx="1"/>
          </p:nvPr>
        </p:nvSpPr>
        <p:spPr>
          <a:xfrm>
            <a:off x="654341" y="1400961"/>
            <a:ext cx="10699459" cy="4776002"/>
          </a:xfrm>
        </p:spPr>
        <p:txBody>
          <a:bodyPr>
            <a:normAutofit/>
          </a:bodyPr>
          <a:lstStyle/>
          <a:p>
            <a:pPr marL="0" lvl="0" indent="0">
              <a:buNone/>
            </a:pPr>
            <a:r>
              <a:rPr lang="en-US" sz="2000" b="1" dirty="0" err="1">
                <a:latin typeface="Calibri" pitchFamily="34"/>
                <a:ea typeface="Calibri" pitchFamily="34"/>
                <a:cs typeface="Calibri" pitchFamily="34"/>
              </a:rPr>
              <a:t>Darbs</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pārī</a:t>
            </a:r>
            <a:endParaRPr lang="en-US" sz="2000" b="1" dirty="0">
              <a:latin typeface="Calibri" pitchFamily="34"/>
              <a:ea typeface="Calibri" pitchFamily="34"/>
              <a:cs typeface="Calibri" pitchFamily="34"/>
            </a:endParaRPr>
          </a:p>
          <a:p>
            <a:pPr marL="0" lvl="0" indent="0">
              <a:buNone/>
            </a:pPr>
            <a:r>
              <a:rPr lang="en-US" dirty="0" err="1">
                <a:latin typeface="Calibri" pitchFamily="34"/>
                <a:ea typeface="Calibri" pitchFamily="34"/>
                <a:cs typeface="Calibri" pitchFamily="34"/>
              </a:rPr>
              <a:t>Salīdziniet</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latvieti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G.Merķeļa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darbā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Latvieši</a:t>
            </a:r>
            <a:r>
              <a:rPr lang="en-US" dirty="0">
                <a:latin typeface="Calibri" pitchFamily="34"/>
                <a:ea typeface="Calibri" pitchFamily="34"/>
                <a:cs typeface="Calibri" pitchFamily="34"/>
              </a:rPr>
              <a:t>” un Juhana </a:t>
            </a:r>
            <a:r>
              <a:rPr lang="en-US" dirty="0" err="1">
                <a:latin typeface="Calibri" pitchFamily="34"/>
                <a:ea typeface="Calibri" pitchFamily="34"/>
                <a:cs typeface="Calibri" pitchFamily="34"/>
              </a:rPr>
              <a:t>tēloto</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latvieti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G.Janovska</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romānā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Sōla</a:t>
            </a:r>
            <a:r>
              <a:rPr lang="en-US" dirty="0">
                <a:latin typeface="Calibri" pitchFamily="34"/>
                <a:ea typeface="Calibri" pitchFamily="34"/>
                <a:cs typeface="Calibri" pitchFamily="34"/>
              </a:rPr>
              <a:t>”!</a:t>
            </a:r>
            <a:endParaRPr lang="lv-LV" dirty="0">
              <a:latin typeface="Calibri" pitchFamily="34"/>
              <a:ea typeface="Calibri" pitchFamily="34"/>
              <a:cs typeface="Calibri" pitchFamily="34"/>
            </a:endParaRPr>
          </a:p>
          <a:p>
            <a:pPr marL="0" lvl="0" indent="0">
              <a:buNone/>
            </a:pPr>
            <a:endParaRPr lang="lv-LV" dirty="0">
              <a:latin typeface="Calibri" pitchFamily="34"/>
              <a:ea typeface="Calibri" pitchFamily="34"/>
              <a:cs typeface="Calibri" pitchFamily="34"/>
            </a:endParaRPr>
          </a:p>
          <a:p>
            <a:pPr marL="0" lvl="0" indent="0">
              <a:buNone/>
            </a:pPr>
            <a:endParaRPr lang="lv-LV" dirty="0">
              <a:latin typeface="Calibri" pitchFamily="34"/>
              <a:ea typeface="Calibri" pitchFamily="34"/>
              <a:cs typeface="Calibri" pitchFamily="34"/>
            </a:endParaRPr>
          </a:p>
          <a:p>
            <a:pPr marL="0" lvl="0" indent="0">
              <a:buNone/>
            </a:pPr>
            <a:endParaRPr lang="lv-LV" dirty="0">
              <a:latin typeface="Calibri" pitchFamily="34"/>
              <a:ea typeface="Calibri" pitchFamily="34"/>
              <a:cs typeface="Calibri" pitchFamily="34"/>
            </a:endParaRPr>
          </a:p>
          <a:p>
            <a:pPr marL="0" lvl="0" indent="0">
              <a:buNone/>
            </a:pPr>
            <a:endParaRPr lang="lv-LV" dirty="0">
              <a:latin typeface="Calibri" pitchFamily="34"/>
              <a:ea typeface="Calibri" pitchFamily="34"/>
              <a:cs typeface="Calibri" pitchFamily="34"/>
            </a:endParaRPr>
          </a:p>
          <a:p>
            <a:pPr marL="0" lvl="0" indent="0">
              <a:buNone/>
            </a:pPr>
            <a:r>
              <a:rPr lang="en-US" b="1" dirty="0"/>
              <a:t>Secinājums. </a:t>
            </a:r>
            <a:r>
              <a:rPr lang="en-US" dirty="0"/>
              <a:t>Kas </a:t>
            </a:r>
            <a:r>
              <a:rPr lang="en-US" dirty="0" err="1"/>
              <a:t>ir</a:t>
            </a:r>
            <a:r>
              <a:rPr lang="en-US" dirty="0"/>
              <a:t> </a:t>
            </a:r>
            <a:r>
              <a:rPr lang="en-US" dirty="0" err="1"/>
              <a:t>latvietis</a:t>
            </a:r>
            <a:r>
              <a:rPr lang="en-US" dirty="0"/>
              <a:t>?</a:t>
            </a:r>
            <a:endParaRPr lang="en-US" dirty="0">
              <a:latin typeface="Calibri" pitchFamily="34"/>
              <a:ea typeface="Calibri" pitchFamily="34"/>
              <a:cs typeface="Calibri" pitchFamily="34"/>
            </a:endParaRPr>
          </a:p>
          <a:p>
            <a:pPr marL="0" indent="0">
              <a:buNone/>
            </a:pPr>
            <a:r>
              <a:rPr lang="en-US" dirty="0" err="1">
                <a:latin typeface="Calibri" pitchFamily="34"/>
                <a:ea typeface="Calibri" pitchFamily="34"/>
                <a:cs typeface="Calibri" pitchFamily="34"/>
              </a:rPr>
              <a:t>Uzraksti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vienā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saliktā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teikumā</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atbildi</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uz</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jautājumu</a:t>
            </a:r>
            <a:r>
              <a:rPr lang="en-US" dirty="0">
                <a:latin typeface="Calibri" pitchFamily="34"/>
                <a:ea typeface="Calibri" pitchFamily="34"/>
                <a:cs typeface="Calibri" pitchFamily="34"/>
              </a:rPr>
              <a:t>, k</a:t>
            </a:r>
            <a:r>
              <a:rPr lang="lv-LV" dirty="0" err="1">
                <a:latin typeface="Calibri" pitchFamily="34"/>
                <a:ea typeface="Calibri" pitchFamily="34"/>
                <a:cs typeface="Calibri" pitchFamily="34"/>
              </a:rPr>
              <a:t>āds</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ir</a:t>
            </a:r>
            <a:r>
              <a:rPr lang="lv-LV" dirty="0">
                <a:latin typeface="Calibri" pitchFamily="34"/>
                <a:ea typeface="Calibri" pitchFamily="34"/>
                <a:cs typeface="Calibri" pitchFamily="34"/>
              </a:rPr>
              <a:t> mūsdienu</a:t>
            </a:r>
            <a:r>
              <a:rPr lang="en-US" dirty="0">
                <a:latin typeface="Calibri" pitchFamily="34"/>
                <a:ea typeface="Calibri" pitchFamily="34"/>
                <a:cs typeface="Calibri" pitchFamily="34"/>
              </a:rPr>
              <a:t> </a:t>
            </a:r>
            <a:r>
              <a:rPr lang="en-US" dirty="0" err="1">
                <a:latin typeface="Calibri" pitchFamily="34"/>
                <a:ea typeface="Calibri" pitchFamily="34"/>
                <a:cs typeface="Calibri" pitchFamily="34"/>
              </a:rPr>
              <a:t>latvietis</a:t>
            </a:r>
            <a:r>
              <a:rPr lang="en-US" dirty="0">
                <a:latin typeface="Calibri" pitchFamily="34"/>
                <a:ea typeface="Calibri" pitchFamily="34"/>
                <a:cs typeface="Calibri" pitchFamily="34"/>
              </a:rPr>
              <a:t>?</a:t>
            </a:r>
          </a:p>
          <a:p>
            <a:pPr marL="0" indent="0">
              <a:buNone/>
            </a:pPr>
            <a:endParaRPr lang="lv-LV" dirty="0"/>
          </a:p>
        </p:txBody>
      </p:sp>
      <p:graphicFrame>
        <p:nvGraphicFramePr>
          <p:cNvPr id="4" name="Tabula 3">
            <a:extLst>
              <a:ext uri="{FF2B5EF4-FFF2-40B4-BE49-F238E27FC236}">
                <a16:creationId xmlns:a16="http://schemas.microsoft.com/office/drawing/2014/main" id="{69062EF5-4036-3F07-8BF9-B5AA969D0300}"/>
              </a:ext>
            </a:extLst>
          </p:cNvPr>
          <p:cNvGraphicFramePr>
            <a:graphicFrameLocks noGrp="1"/>
          </p:cNvGraphicFramePr>
          <p:nvPr>
            <p:extLst>
              <p:ext uri="{D42A27DB-BD31-4B8C-83A1-F6EECF244321}">
                <p14:modId xmlns:p14="http://schemas.microsoft.com/office/powerpoint/2010/main" val="1012446711"/>
              </p:ext>
            </p:extLst>
          </p:nvPr>
        </p:nvGraphicFramePr>
        <p:xfrm>
          <a:off x="654341" y="2799826"/>
          <a:ext cx="9913923" cy="1559560"/>
        </p:xfrm>
        <a:graphic>
          <a:graphicData uri="http://schemas.openxmlformats.org/drawingml/2006/table">
            <a:tbl>
              <a:tblPr firstRow="1" bandRow="1">
                <a:tableStyleId>{5C22544A-7EE6-4342-B048-85BDC9FD1C3A}</a:tableStyleId>
              </a:tblPr>
              <a:tblGrid>
                <a:gridCol w="3748015">
                  <a:extLst>
                    <a:ext uri="{9D8B030D-6E8A-4147-A177-3AD203B41FA5}">
                      <a16:colId xmlns:a16="http://schemas.microsoft.com/office/drawing/2014/main" val="2305519489"/>
                    </a:ext>
                  </a:extLst>
                </a:gridCol>
                <a:gridCol w="2861267">
                  <a:extLst>
                    <a:ext uri="{9D8B030D-6E8A-4147-A177-3AD203B41FA5}">
                      <a16:colId xmlns:a16="http://schemas.microsoft.com/office/drawing/2014/main" val="1061033043"/>
                    </a:ext>
                  </a:extLst>
                </a:gridCol>
                <a:gridCol w="3304641">
                  <a:extLst>
                    <a:ext uri="{9D8B030D-6E8A-4147-A177-3AD203B41FA5}">
                      <a16:colId xmlns:a16="http://schemas.microsoft.com/office/drawing/2014/main" val="31637762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Latvietis</a:t>
                      </a:r>
                      <a:r>
                        <a:rPr lang="en-US" sz="2400" dirty="0"/>
                        <a:t> </a:t>
                      </a:r>
                      <a:r>
                        <a:rPr lang="en-US" sz="2400" dirty="0" err="1"/>
                        <a:t>G.Merķeļa</a:t>
                      </a:r>
                      <a:r>
                        <a:rPr lang="en-US" sz="2400" dirty="0"/>
                        <a:t> </a:t>
                      </a:r>
                      <a:r>
                        <a:rPr lang="en-US" sz="2400" dirty="0" err="1"/>
                        <a:t>darbā</a:t>
                      </a:r>
                      <a:endParaRPr lang="en-US" sz="2400" dirty="0"/>
                    </a:p>
                    <a:p>
                      <a:endParaRPr lang="lv-LV"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Kopīgais</a:t>
                      </a:r>
                      <a:endParaRPr lang="en-US" sz="2400" dirty="0"/>
                    </a:p>
                    <a:p>
                      <a:endParaRPr lang="lv-LV"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Latvietis</a:t>
                      </a:r>
                      <a:r>
                        <a:rPr lang="en-US" sz="2400" dirty="0"/>
                        <a:t> </a:t>
                      </a:r>
                      <a:r>
                        <a:rPr lang="en-US" sz="2400" dirty="0" err="1"/>
                        <a:t>G.Janovska</a:t>
                      </a:r>
                      <a:r>
                        <a:rPr lang="en-US" sz="2400" dirty="0"/>
                        <a:t> </a:t>
                      </a:r>
                      <a:r>
                        <a:rPr lang="en-US" sz="2400" dirty="0" err="1"/>
                        <a:t>darbā</a:t>
                      </a:r>
                      <a:endParaRPr lang="en-US" sz="2400" dirty="0"/>
                    </a:p>
                    <a:p>
                      <a:endParaRPr lang="lv-LV" sz="2400" dirty="0"/>
                    </a:p>
                  </a:txBody>
                  <a:tcPr/>
                </a:tc>
                <a:extLst>
                  <a:ext uri="{0D108BD9-81ED-4DB2-BD59-A6C34878D82A}">
                    <a16:rowId xmlns:a16="http://schemas.microsoft.com/office/drawing/2014/main" val="4162704652"/>
                  </a:ext>
                </a:extLst>
              </a:tr>
              <a:tr h="370840">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val="220623716"/>
                  </a:ext>
                </a:extLst>
              </a:tr>
            </a:tbl>
          </a:graphicData>
        </a:graphic>
      </p:graphicFrame>
      <p:sp>
        <p:nvSpPr>
          <p:cNvPr id="5" name="Slaida numura vietturis 4">
            <a:extLst>
              <a:ext uri="{FF2B5EF4-FFF2-40B4-BE49-F238E27FC236}">
                <a16:creationId xmlns:a16="http://schemas.microsoft.com/office/drawing/2014/main" id="{52077C5E-3BDC-9A27-0FB0-B88733E0CB87}"/>
              </a:ext>
            </a:extLst>
          </p:cNvPr>
          <p:cNvSpPr>
            <a:spLocks noGrp="1"/>
          </p:cNvSpPr>
          <p:nvPr>
            <p:ph type="sldNum" sz="quarter" idx="12"/>
          </p:nvPr>
        </p:nvSpPr>
        <p:spPr/>
        <p:txBody>
          <a:bodyPr/>
          <a:lstStyle/>
          <a:p>
            <a:fld id="{A74D4EDB-5B2A-4D4F-BA8F-2F861CBBE6F3}" type="slidenum">
              <a:rPr lang="lv-LV" smtClean="0"/>
              <a:t>16</a:t>
            </a:fld>
            <a:endParaRPr lang="lv-LV"/>
          </a:p>
        </p:txBody>
      </p:sp>
    </p:spTree>
    <p:extLst>
      <p:ext uri="{BB962C8B-B14F-4D97-AF65-F5344CB8AC3E}">
        <p14:creationId xmlns:p14="http://schemas.microsoft.com/office/powerpoint/2010/main" val="427282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78F8652-A791-E0C9-E432-8C390DC51F65}"/>
              </a:ext>
            </a:extLst>
          </p:cNvPr>
          <p:cNvSpPr>
            <a:spLocks noGrp="1"/>
          </p:cNvSpPr>
          <p:nvPr>
            <p:ph type="title"/>
          </p:nvPr>
        </p:nvSpPr>
        <p:spPr>
          <a:xfrm>
            <a:off x="686834" y="591344"/>
            <a:ext cx="3200400" cy="5585619"/>
          </a:xfrm>
        </p:spPr>
        <p:txBody>
          <a:bodyPr>
            <a:normAutofit/>
          </a:bodyPr>
          <a:lstStyle/>
          <a:p>
            <a:r>
              <a:rPr lang="en-US">
                <a:solidFill>
                  <a:srgbClr val="FFFFFF"/>
                </a:solidFill>
              </a:rPr>
              <a:t>Mūsdienu latvieša portrets</a:t>
            </a:r>
            <a:endParaRPr lang="lv-LV">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99FA2567-176B-50C1-48A6-A6D06A1213AA}"/>
              </a:ext>
            </a:extLst>
          </p:cNvPr>
          <p:cNvSpPr>
            <a:spLocks noGrp="1"/>
          </p:cNvSpPr>
          <p:nvPr>
            <p:ph idx="1"/>
          </p:nvPr>
        </p:nvSpPr>
        <p:spPr>
          <a:xfrm>
            <a:off x="4447308" y="591344"/>
            <a:ext cx="6906491" cy="5585619"/>
          </a:xfrm>
        </p:spPr>
        <p:txBody>
          <a:bodyPr anchor="ctr">
            <a:normAutofit/>
          </a:bodyPr>
          <a:lstStyle/>
          <a:p>
            <a:pPr marL="0" lvl="0" indent="0">
              <a:buNone/>
            </a:pPr>
            <a:r>
              <a:rPr lang="en-US" b="1" dirty="0" err="1"/>
              <a:t>Darbs</a:t>
            </a:r>
            <a:r>
              <a:rPr lang="en-US" b="1" dirty="0"/>
              <a:t> </a:t>
            </a:r>
            <a:r>
              <a:rPr lang="en-US" b="1" dirty="0" err="1"/>
              <a:t>grupās</a:t>
            </a:r>
            <a:endParaRPr lang="en-US" b="1" dirty="0"/>
          </a:p>
          <a:p>
            <a:pPr marL="0" lvl="0" indent="0">
              <a:buNone/>
            </a:pPr>
            <a:r>
              <a:rPr lang="en-US" b="1" dirty="0" err="1"/>
              <a:t>Izmantojot</a:t>
            </a:r>
            <a:r>
              <a:rPr lang="en-US" b="1" dirty="0"/>
              <a:t> </a:t>
            </a:r>
            <a:r>
              <a:rPr lang="en-US" b="1" dirty="0" err="1"/>
              <a:t>iepriekš</a:t>
            </a:r>
            <a:r>
              <a:rPr lang="en-US" b="1" dirty="0"/>
              <a:t> </a:t>
            </a:r>
            <a:r>
              <a:rPr lang="en-US" b="1" dirty="0" err="1"/>
              <a:t>apkopoto</a:t>
            </a:r>
            <a:r>
              <a:rPr lang="en-US" b="1" dirty="0"/>
              <a:t> </a:t>
            </a:r>
            <a:r>
              <a:rPr lang="en-US" b="1" dirty="0" err="1"/>
              <a:t>informāciju</a:t>
            </a:r>
            <a:r>
              <a:rPr lang="en-US" b="1" dirty="0"/>
              <a:t>, </a:t>
            </a:r>
            <a:r>
              <a:rPr lang="en-US" b="1" dirty="0" err="1"/>
              <a:t>izveidojiet</a:t>
            </a:r>
            <a:r>
              <a:rPr lang="en-US" b="1" dirty="0"/>
              <a:t> </a:t>
            </a:r>
            <a:r>
              <a:rPr lang="en-US" b="1" dirty="0" err="1"/>
              <a:t>mūsdienu</a:t>
            </a:r>
            <a:r>
              <a:rPr lang="en-US" b="1" dirty="0"/>
              <a:t> </a:t>
            </a:r>
            <a:r>
              <a:rPr lang="en-US" b="1" dirty="0" err="1"/>
              <a:t>latvieša</a:t>
            </a:r>
            <a:r>
              <a:rPr lang="en-US" b="1" dirty="0"/>
              <a:t> </a:t>
            </a:r>
            <a:r>
              <a:rPr lang="en-US" b="1" dirty="0" err="1"/>
              <a:t>portretu</a:t>
            </a:r>
            <a:r>
              <a:rPr lang="en-US" b="1" dirty="0"/>
              <a:t>!</a:t>
            </a:r>
          </a:p>
          <a:p>
            <a:pPr marL="0" lvl="0" indent="0">
              <a:buNone/>
            </a:pPr>
            <a:r>
              <a:rPr lang="en-US" i="1" dirty="0" err="1"/>
              <a:t>Portrets</a:t>
            </a:r>
            <a:endParaRPr lang="en-US" i="1" dirty="0"/>
          </a:p>
          <a:p>
            <a:pPr marL="0" lvl="0" indent="0">
              <a:buNone/>
            </a:pPr>
            <a:r>
              <a:rPr lang="lv-LV" i="1">
                <a:latin typeface="system-ui"/>
              </a:rPr>
              <a:t>Cilvēka, literāra tēla izskata atveidojums (daiļliteratūrā, biogrāfiskos darbos u. tml.).</a:t>
            </a:r>
          </a:p>
          <a:p>
            <a:pPr marL="0" lvl="0" indent="0">
              <a:buNone/>
            </a:pPr>
            <a:r>
              <a:rPr lang="lv-LV" i="1">
                <a:latin typeface="system-ui"/>
              </a:rPr>
              <a:t>Raksturīgu (kā) īpašību, īpatnību kopums.</a:t>
            </a:r>
            <a:r>
              <a:rPr lang="en-US" i="1">
                <a:latin typeface="system-ui"/>
              </a:rPr>
              <a:t> (</a:t>
            </a:r>
            <a:r>
              <a:rPr lang="en-US" i="1">
                <a:latin typeface="system-ui"/>
                <a:hlinkClick r:id="rId2">
                  <a:extLst>
                    <a:ext uri="{A12FA001-AC4F-418D-AE19-62706E023703}">
                      <ahyp:hlinkClr xmlns:ahyp="http://schemas.microsoft.com/office/drawing/2018/hyperlinkcolor" val="tx"/>
                    </a:ext>
                  </a:extLst>
                </a:hlinkClick>
              </a:rPr>
              <a:t>www.tezaurs</a:t>
            </a:r>
            <a:r>
              <a:rPr lang="en-US" i="1">
                <a:latin typeface="system-ui"/>
              </a:rPr>
              <a:t>)</a:t>
            </a:r>
          </a:p>
          <a:p>
            <a:pPr marL="0" lvl="0" indent="0">
              <a:buNone/>
            </a:pPr>
            <a:r>
              <a:rPr lang="en-US" b="1" err="1">
                <a:latin typeface="system-ui"/>
              </a:rPr>
              <a:t>Atklājiet</a:t>
            </a:r>
            <a:r>
              <a:rPr lang="en-US" b="1">
                <a:latin typeface="system-ui"/>
              </a:rPr>
              <a:t>, </a:t>
            </a:r>
            <a:r>
              <a:rPr lang="en-US" b="1" err="1">
                <a:latin typeface="system-ui"/>
              </a:rPr>
              <a:t>kādi</a:t>
            </a:r>
            <a:r>
              <a:rPr lang="en-US" b="1">
                <a:latin typeface="system-ui"/>
              </a:rPr>
              <a:t> </a:t>
            </a:r>
            <a:r>
              <a:rPr lang="en-US" b="1" err="1">
                <a:latin typeface="system-ui"/>
              </a:rPr>
              <a:t>ir</a:t>
            </a:r>
            <a:r>
              <a:rPr lang="en-US" b="1">
                <a:latin typeface="system-ui"/>
              </a:rPr>
              <a:t> </a:t>
            </a:r>
            <a:r>
              <a:rPr lang="en-US" b="1" err="1">
                <a:latin typeface="system-ui"/>
              </a:rPr>
              <a:t>šo</a:t>
            </a:r>
            <a:r>
              <a:rPr lang="en-US" b="1">
                <a:latin typeface="system-ui"/>
              </a:rPr>
              <a:t> </a:t>
            </a:r>
            <a:r>
              <a:rPr lang="en-US" b="1" err="1">
                <a:latin typeface="system-ui"/>
              </a:rPr>
              <a:t>īpašību</a:t>
            </a:r>
            <a:r>
              <a:rPr lang="en-US" b="1">
                <a:latin typeface="system-ui"/>
              </a:rPr>
              <a:t> </a:t>
            </a:r>
            <a:r>
              <a:rPr lang="en-US" b="1" err="1">
                <a:latin typeface="system-ui"/>
              </a:rPr>
              <a:t>cēloņi</a:t>
            </a:r>
            <a:r>
              <a:rPr lang="en-US" b="1">
                <a:latin typeface="system-ui"/>
              </a:rPr>
              <a:t>, un </a:t>
            </a:r>
            <a:r>
              <a:rPr lang="en-US" b="1" err="1">
                <a:latin typeface="system-ui"/>
              </a:rPr>
              <a:t>ar</a:t>
            </a:r>
            <a:r>
              <a:rPr lang="en-US" b="1">
                <a:latin typeface="system-ui"/>
              </a:rPr>
              <a:t> </a:t>
            </a:r>
            <a:r>
              <a:rPr lang="en-US" b="1" err="1">
                <a:latin typeface="system-ui"/>
              </a:rPr>
              <a:t>faktiem</a:t>
            </a:r>
            <a:r>
              <a:rPr lang="en-US" b="1">
                <a:latin typeface="system-ui"/>
              </a:rPr>
              <a:t> </a:t>
            </a:r>
            <a:r>
              <a:rPr lang="en-US" b="1" err="1">
                <a:latin typeface="system-ui"/>
              </a:rPr>
              <a:t>pierādiet</a:t>
            </a:r>
            <a:r>
              <a:rPr lang="en-US" b="1">
                <a:latin typeface="system-ui"/>
              </a:rPr>
              <a:t>, </a:t>
            </a:r>
            <a:r>
              <a:rPr lang="en-US" b="1" err="1">
                <a:latin typeface="system-ui"/>
              </a:rPr>
              <a:t>kā</a:t>
            </a:r>
            <a:r>
              <a:rPr lang="en-US" b="1">
                <a:latin typeface="system-ui"/>
              </a:rPr>
              <a:t> </a:t>
            </a:r>
            <a:r>
              <a:rPr lang="en-US" b="1" err="1">
                <a:latin typeface="system-ui"/>
              </a:rPr>
              <a:t>šīs</a:t>
            </a:r>
            <a:r>
              <a:rPr lang="en-US" b="1">
                <a:latin typeface="system-ui"/>
              </a:rPr>
              <a:t> </a:t>
            </a:r>
            <a:r>
              <a:rPr lang="en-US" b="1" err="1">
                <a:latin typeface="system-ui"/>
              </a:rPr>
              <a:t>īpašības</a:t>
            </a:r>
            <a:r>
              <a:rPr lang="en-US" b="1">
                <a:latin typeface="system-ui"/>
              </a:rPr>
              <a:t> </a:t>
            </a:r>
            <a:r>
              <a:rPr lang="en-US" b="1" err="1">
                <a:latin typeface="system-ui"/>
              </a:rPr>
              <a:t>tiek</a:t>
            </a:r>
            <a:r>
              <a:rPr lang="en-US" b="1">
                <a:latin typeface="system-ui"/>
              </a:rPr>
              <a:t> </a:t>
            </a:r>
            <a:r>
              <a:rPr lang="en-US" b="1" err="1">
                <a:latin typeface="system-ui"/>
              </a:rPr>
              <a:t>apliecinātas</a:t>
            </a:r>
            <a:r>
              <a:rPr lang="en-US" b="1">
                <a:latin typeface="system-ui"/>
              </a:rPr>
              <a:t>!</a:t>
            </a:r>
            <a:endParaRPr lang="lv-LV" b="1">
              <a:latin typeface="system-ui"/>
            </a:endParaRPr>
          </a:p>
          <a:p>
            <a:pPr marL="0" indent="0">
              <a:buNone/>
            </a:pPr>
            <a:endParaRPr lang="lv-LV" dirty="0"/>
          </a:p>
        </p:txBody>
      </p:sp>
      <p:sp>
        <p:nvSpPr>
          <p:cNvPr id="4" name="Slaida numura vietturis 3">
            <a:extLst>
              <a:ext uri="{FF2B5EF4-FFF2-40B4-BE49-F238E27FC236}">
                <a16:creationId xmlns:a16="http://schemas.microsoft.com/office/drawing/2014/main" id="{0F5058E8-A9F1-D558-0270-EBFC3480739B}"/>
              </a:ext>
            </a:extLst>
          </p:cNvPr>
          <p:cNvSpPr>
            <a:spLocks noGrp="1"/>
          </p:cNvSpPr>
          <p:nvPr>
            <p:ph type="sldNum" sz="quarter" idx="12"/>
          </p:nvPr>
        </p:nvSpPr>
        <p:spPr/>
        <p:txBody>
          <a:bodyPr/>
          <a:lstStyle/>
          <a:p>
            <a:fld id="{A74D4EDB-5B2A-4D4F-BA8F-2F861CBBE6F3}" type="slidenum">
              <a:rPr lang="lv-LV" smtClean="0"/>
              <a:t>17</a:t>
            </a:fld>
            <a:endParaRPr lang="lv-LV"/>
          </a:p>
        </p:txBody>
      </p:sp>
    </p:spTree>
    <p:extLst>
      <p:ext uri="{BB962C8B-B14F-4D97-AF65-F5344CB8AC3E}">
        <p14:creationId xmlns:p14="http://schemas.microsoft.com/office/powerpoint/2010/main" val="211904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1DDB659-7780-B7D2-2629-75A85A49C1C4}"/>
              </a:ext>
            </a:extLst>
          </p:cNvPr>
          <p:cNvSpPr>
            <a:spLocks noGrp="1"/>
          </p:cNvSpPr>
          <p:nvPr>
            <p:ph type="title"/>
          </p:nvPr>
        </p:nvSpPr>
        <p:spPr>
          <a:xfrm>
            <a:off x="841248" y="548640"/>
            <a:ext cx="3600860" cy="5431536"/>
          </a:xfrm>
        </p:spPr>
        <p:txBody>
          <a:bodyPr>
            <a:normAutofit/>
          </a:bodyPr>
          <a:lstStyle/>
          <a:p>
            <a:r>
              <a:rPr lang="en-US" sz="5400">
                <a:latin typeface="Calibri" pitchFamily="34"/>
                <a:ea typeface="Calibri" pitchFamily="34"/>
                <a:cs typeface="Calibri" pitchFamily="34"/>
              </a:rPr>
              <a:t>Kas ir identitāte un patība?</a:t>
            </a:r>
            <a:endParaRPr lang="lv-LV"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8CDF984B-9D95-78E2-A9FB-7250FECD075F}"/>
              </a:ext>
            </a:extLst>
          </p:cNvPr>
          <p:cNvSpPr>
            <a:spLocks noGrp="1"/>
          </p:cNvSpPr>
          <p:nvPr>
            <p:ph idx="1"/>
          </p:nvPr>
        </p:nvSpPr>
        <p:spPr>
          <a:xfrm>
            <a:off x="5126418" y="552091"/>
            <a:ext cx="6224335" cy="5431536"/>
          </a:xfrm>
        </p:spPr>
        <p:txBody>
          <a:bodyPr anchor="ctr">
            <a:normAutofit/>
          </a:bodyPr>
          <a:lstStyle/>
          <a:p>
            <a:pPr marL="285750" lvl="0" indent="-285750">
              <a:buFont typeface="Wingdings" pitchFamily="2"/>
              <a:buChar char="ü"/>
            </a:pPr>
            <a:r>
              <a:rPr lang="en-US" sz="2000" b="1" dirty="0">
                <a:latin typeface="Calibri" pitchFamily="34"/>
                <a:ea typeface="Calibri" pitchFamily="34"/>
                <a:cs typeface="Calibri" pitchFamily="34"/>
              </a:rPr>
              <a:t>Ko, </a:t>
            </a:r>
            <a:r>
              <a:rPr lang="en-US" sz="2000" b="1" dirty="0" err="1">
                <a:latin typeface="Calibri" pitchFamily="34"/>
                <a:ea typeface="Calibri" pitchFamily="34"/>
                <a:cs typeface="Calibri" pitchFamily="34"/>
              </a:rPr>
              <a:t>tavuprāt</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nozīmē</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vārds</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identitāte</a:t>
            </a:r>
            <a:r>
              <a:rPr lang="en-US" sz="2000" b="1" dirty="0">
                <a:latin typeface="Calibri" pitchFamily="34"/>
                <a:ea typeface="Calibri" pitchFamily="34"/>
                <a:cs typeface="Calibri" pitchFamily="34"/>
              </a:rPr>
              <a:t>”?</a:t>
            </a:r>
          </a:p>
          <a:p>
            <a:pPr marL="285750" lvl="0" indent="-285750">
              <a:buFont typeface="Wingdings" pitchFamily="2"/>
              <a:buChar char="ü"/>
            </a:pPr>
            <a:r>
              <a:rPr lang="en-US" sz="2000" b="1" dirty="0" err="1">
                <a:latin typeface="Calibri" pitchFamily="34"/>
                <a:ea typeface="Calibri" pitchFamily="34"/>
                <a:cs typeface="Calibri" pitchFamily="34"/>
              </a:rPr>
              <a:t>Atrodi</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jēdziena</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identitāte</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skaidrojumu</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vārdnīcā</a:t>
            </a:r>
            <a:r>
              <a:rPr lang="en-US" sz="2000" b="1" dirty="0">
                <a:latin typeface="Calibri" pitchFamily="34"/>
                <a:ea typeface="Calibri" pitchFamily="34"/>
                <a:cs typeface="Calibri" pitchFamily="34"/>
              </a:rPr>
              <a:t>!</a:t>
            </a:r>
          </a:p>
          <a:p>
            <a:pPr marL="0" lvl="0" indent="0">
              <a:buNone/>
            </a:pPr>
            <a:r>
              <a:rPr lang="en-US" sz="2000" dirty="0">
                <a:latin typeface="Calibri" pitchFamily="34"/>
                <a:ea typeface="Calibri" pitchFamily="34"/>
                <a:cs typeface="Calibri" pitchFamily="34"/>
                <a:hlinkClick r:id="rId2">
                  <a:extLst>
                    <a:ext uri="{A12FA001-AC4F-418D-AE19-62706E023703}">
                      <ahyp:hlinkClr xmlns:ahyp="http://schemas.microsoft.com/office/drawing/2018/hyperlinkcolor" val="tx"/>
                    </a:ext>
                  </a:extLst>
                </a:hlinkClick>
              </a:rPr>
              <a:t>https://tezaurs.lv/identit%C4%81te</a:t>
            </a:r>
            <a:endParaRPr lang="en-US" sz="2000" dirty="0">
              <a:latin typeface="Calibri" pitchFamily="34"/>
              <a:ea typeface="Calibri" pitchFamily="34"/>
              <a:cs typeface="Calibri" pitchFamily="34"/>
            </a:endParaRPr>
          </a:p>
          <a:p>
            <a:pPr marL="285750" lvl="0" indent="-285750">
              <a:buFont typeface="Wingdings" pitchFamily="2"/>
              <a:buChar char="ü"/>
            </a:pPr>
            <a:r>
              <a:rPr lang="en-US" sz="2000" b="1" dirty="0">
                <a:latin typeface="Calibri" pitchFamily="34"/>
                <a:ea typeface="Calibri" pitchFamily="34"/>
                <a:cs typeface="Calibri" pitchFamily="34"/>
              </a:rPr>
              <a:t>Ko, </a:t>
            </a:r>
            <a:r>
              <a:rPr lang="en-US" sz="2000" b="1" dirty="0" err="1">
                <a:latin typeface="Calibri" pitchFamily="34"/>
                <a:ea typeface="Calibri" pitchFamily="34"/>
                <a:cs typeface="Calibri" pitchFamily="34"/>
              </a:rPr>
              <a:t>tavuprāt</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nozīmē</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vārds</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patība</a:t>
            </a:r>
            <a:r>
              <a:rPr lang="en-US" sz="2000" b="1" dirty="0">
                <a:latin typeface="Calibri" pitchFamily="34"/>
                <a:ea typeface="Calibri" pitchFamily="34"/>
                <a:cs typeface="Calibri" pitchFamily="34"/>
              </a:rPr>
              <a:t>”?</a:t>
            </a:r>
          </a:p>
          <a:p>
            <a:pPr marL="285750" lvl="0" indent="-285750">
              <a:buFont typeface="Wingdings" pitchFamily="2"/>
              <a:buChar char="ü"/>
            </a:pPr>
            <a:r>
              <a:rPr lang="en-US" sz="2000" b="1" dirty="0" err="1">
                <a:latin typeface="Calibri" pitchFamily="34"/>
                <a:ea typeface="Calibri" pitchFamily="34"/>
                <a:cs typeface="Calibri" pitchFamily="34"/>
              </a:rPr>
              <a:t>Atrodi</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jēdziena</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patība</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skaidrojumu</a:t>
            </a:r>
            <a:r>
              <a:rPr lang="en-US" sz="2000" b="1" dirty="0">
                <a:latin typeface="Calibri" pitchFamily="34"/>
                <a:ea typeface="Calibri" pitchFamily="34"/>
                <a:cs typeface="Calibri" pitchFamily="34"/>
              </a:rPr>
              <a:t> </a:t>
            </a:r>
            <a:r>
              <a:rPr lang="en-US" sz="2000" b="1" dirty="0" err="1">
                <a:latin typeface="Calibri" pitchFamily="34"/>
                <a:ea typeface="Calibri" pitchFamily="34"/>
                <a:cs typeface="Calibri" pitchFamily="34"/>
              </a:rPr>
              <a:t>vārdnīcā</a:t>
            </a:r>
            <a:r>
              <a:rPr lang="en-US" sz="2000" b="1" dirty="0">
                <a:latin typeface="Calibri" pitchFamily="34"/>
                <a:ea typeface="Calibri" pitchFamily="34"/>
                <a:cs typeface="Calibri" pitchFamily="34"/>
              </a:rPr>
              <a:t>!</a:t>
            </a:r>
          </a:p>
          <a:p>
            <a:pPr marL="0" lvl="0" indent="0">
              <a:buNone/>
            </a:pPr>
            <a:r>
              <a:rPr lang="en-US" sz="2000" dirty="0">
                <a:latin typeface="Calibri" pitchFamily="34"/>
                <a:ea typeface="Calibri" pitchFamily="34"/>
                <a:cs typeface="Calibri" pitchFamily="34"/>
                <a:hlinkClick r:id="rId3">
                  <a:extLst>
                    <a:ext uri="{A12FA001-AC4F-418D-AE19-62706E023703}">
                      <ahyp:hlinkClr xmlns:ahyp="http://schemas.microsoft.com/office/drawing/2018/hyperlinkcolor" val="tx"/>
                    </a:ext>
                  </a:extLst>
                </a:hlinkClick>
              </a:rPr>
              <a:t>https://tezaurs.lv/pat%C4%ABba</a:t>
            </a:r>
            <a:endParaRPr lang="en-US" sz="2000" dirty="0">
              <a:latin typeface="Calibri" pitchFamily="34"/>
              <a:ea typeface="Calibri" pitchFamily="34"/>
              <a:cs typeface="Calibri" pitchFamily="34"/>
            </a:endParaRPr>
          </a:p>
          <a:p>
            <a:pPr marL="0" lvl="0" indent="0">
              <a:buNone/>
            </a:pPr>
            <a:r>
              <a:rPr lang="en-US" sz="2000" dirty="0" err="1">
                <a:latin typeface="Times New Roman" pitchFamily="18"/>
              </a:rPr>
              <a:t>Profesore</a:t>
            </a:r>
            <a:r>
              <a:rPr lang="en-US" sz="2000" dirty="0">
                <a:latin typeface="Times New Roman" pitchFamily="18"/>
              </a:rPr>
              <a:t> Ina </a:t>
            </a:r>
            <a:r>
              <a:rPr lang="en-US" sz="2000" dirty="0" err="1">
                <a:latin typeface="Times New Roman" pitchFamily="18"/>
              </a:rPr>
              <a:t>Druviete</a:t>
            </a:r>
            <a:r>
              <a:rPr lang="en-US" sz="2000" dirty="0">
                <a:latin typeface="Times New Roman" pitchFamily="18"/>
              </a:rPr>
              <a:t> par </a:t>
            </a:r>
            <a:r>
              <a:rPr lang="en-US" sz="2000" dirty="0" err="1">
                <a:latin typeface="Times New Roman" pitchFamily="18"/>
              </a:rPr>
              <a:t>identitāti</a:t>
            </a:r>
            <a:r>
              <a:rPr lang="en-US" sz="2000" dirty="0">
                <a:latin typeface="Times New Roman" pitchFamily="18"/>
              </a:rPr>
              <a:t> </a:t>
            </a:r>
            <a:r>
              <a:rPr lang="en-US" sz="2000" dirty="0" err="1">
                <a:latin typeface="Times New Roman" pitchFamily="18"/>
              </a:rPr>
              <a:t>sacījusi</a:t>
            </a:r>
            <a:r>
              <a:rPr lang="en-US" sz="2000" dirty="0">
                <a:latin typeface="Times New Roman" pitchFamily="18"/>
              </a:rPr>
              <a:t> </a:t>
            </a:r>
            <a:r>
              <a:rPr lang="en-US" sz="2000" dirty="0" err="1">
                <a:latin typeface="Times New Roman" pitchFamily="18"/>
              </a:rPr>
              <a:t>šādi</a:t>
            </a:r>
            <a:r>
              <a:rPr lang="en-US" sz="2000" dirty="0">
                <a:latin typeface="Times New Roman" pitchFamily="18"/>
              </a:rPr>
              <a:t>: “</a:t>
            </a:r>
            <a:r>
              <a:rPr lang="en-US" sz="2000" dirty="0" err="1">
                <a:latin typeface="Times New Roman" pitchFamily="18"/>
              </a:rPr>
              <a:t>Identitāte</a:t>
            </a:r>
            <a:r>
              <a:rPr lang="en-US" sz="2000" dirty="0">
                <a:latin typeface="Times New Roman" pitchFamily="18"/>
              </a:rPr>
              <a:t> </a:t>
            </a:r>
            <a:r>
              <a:rPr lang="en-US" sz="2000" dirty="0" err="1">
                <a:latin typeface="Times New Roman" pitchFamily="18"/>
              </a:rPr>
              <a:t>ir</a:t>
            </a:r>
            <a:r>
              <a:rPr lang="en-US" sz="2000" dirty="0">
                <a:latin typeface="Times New Roman" pitchFamily="18"/>
              </a:rPr>
              <a:t> </a:t>
            </a:r>
            <a:r>
              <a:rPr lang="en-US" sz="2000" dirty="0" err="1">
                <a:latin typeface="Times New Roman" pitchFamily="18"/>
              </a:rPr>
              <a:t>fascinējošs</a:t>
            </a:r>
            <a:r>
              <a:rPr lang="en-US" sz="2000" dirty="0">
                <a:latin typeface="Times New Roman" pitchFamily="18"/>
              </a:rPr>
              <a:t> </a:t>
            </a:r>
            <a:r>
              <a:rPr lang="en-US" sz="2000" dirty="0" err="1">
                <a:latin typeface="Times New Roman" pitchFamily="18"/>
              </a:rPr>
              <a:t>vārds</a:t>
            </a:r>
            <a:r>
              <a:rPr lang="en-US" sz="2000" dirty="0">
                <a:latin typeface="Times New Roman" pitchFamily="18"/>
              </a:rPr>
              <a:t>. To </a:t>
            </a:r>
            <a:r>
              <a:rPr lang="en-US" sz="2000" dirty="0" err="1">
                <a:latin typeface="Times New Roman" pitchFamily="18"/>
              </a:rPr>
              <a:t>vieglāk</a:t>
            </a:r>
            <a:r>
              <a:rPr lang="en-US" sz="2000" dirty="0">
                <a:latin typeface="Times New Roman" pitchFamily="18"/>
              </a:rPr>
              <a:t> </a:t>
            </a:r>
            <a:r>
              <a:rPr lang="en-US" sz="2000" dirty="0" err="1">
                <a:latin typeface="Times New Roman" pitchFamily="18"/>
              </a:rPr>
              <a:t>emocionāli</a:t>
            </a:r>
            <a:r>
              <a:rPr lang="en-US" sz="2000" spc="-260" dirty="0">
                <a:latin typeface="Times New Roman" pitchFamily="18"/>
              </a:rPr>
              <a:t> </a:t>
            </a:r>
            <a:r>
              <a:rPr lang="en-US" sz="2000" dirty="0" err="1">
                <a:latin typeface="Times New Roman" pitchFamily="18"/>
              </a:rPr>
              <a:t>izjust</a:t>
            </a:r>
            <a:r>
              <a:rPr lang="en-US" sz="2000" dirty="0">
                <a:latin typeface="Times New Roman" pitchFamily="18"/>
              </a:rPr>
              <a:t> </a:t>
            </a:r>
            <a:r>
              <a:rPr lang="en-US" sz="2000" dirty="0" err="1">
                <a:latin typeface="Times New Roman" pitchFamily="18"/>
              </a:rPr>
              <a:t>nekā</a:t>
            </a:r>
            <a:r>
              <a:rPr lang="en-US" sz="2000" dirty="0">
                <a:latin typeface="Times New Roman" pitchFamily="18"/>
              </a:rPr>
              <a:t> </a:t>
            </a:r>
            <a:r>
              <a:rPr lang="en-US" sz="2000" dirty="0" err="1">
                <a:latin typeface="Times New Roman" pitchFamily="18"/>
              </a:rPr>
              <a:t>racionāli</a:t>
            </a:r>
            <a:r>
              <a:rPr lang="en-US" sz="2000" dirty="0">
                <a:latin typeface="Times New Roman" pitchFamily="18"/>
              </a:rPr>
              <a:t> </a:t>
            </a:r>
            <a:r>
              <a:rPr lang="en-US" sz="2000" dirty="0" err="1">
                <a:latin typeface="Times New Roman" pitchFamily="18"/>
              </a:rPr>
              <a:t>formulēt</a:t>
            </a:r>
            <a:r>
              <a:rPr lang="en-US" sz="2000" dirty="0">
                <a:latin typeface="Times New Roman" pitchFamily="18"/>
              </a:rPr>
              <a:t>. </a:t>
            </a:r>
            <a:r>
              <a:rPr lang="en-US" sz="2000" dirty="0" err="1">
                <a:latin typeface="Times New Roman" pitchFamily="18"/>
              </a:rPr>
              <a:t>Varētu</a:t>
            </a:r>
            <a:r>
              <a:rPr lang="en-US" sz="2000" dirty="0">
                <a:latin typeface="Times New Roman" pitchFamily="18"/>
              </a:rPr>
              <a:t> </a:t>
            </a:r>
            <a:r>
              <a:rPr lang="en-US" sz="2000" dirty="0" err="1">
                <a:latin typeface="Times New Roman" pitchFamily="18"/>
              </a:rPr>
              <a:t>teikt</a:t>
            </a:r>
            <a:r>
              <a:rPr lang="en-US" sz="2000" dirty="0">
                <a:latin typeface="Times New Roman" pitchFamily="18"/>
              </a:rPr>
              <a:t>, ka </a:t>
            </a:r>
            <a:r>
              <a:rPr lang="en-US" sz="2000" dirty="0" err="1">
                <a:latin typeface="Times New Roman" pitchFamily="18"/>
              </a:rPr>
              <a:t>tā</a:t>
            </a:r>
            <a:r>
              <a:rPr lang="en-US" sz="2000" dirty="0">
                <a:latin typeface="Times New Roman" pitchFamily="18"/>
              </a:rPr>
              <a:t> </a:t>
            </a:r>
            <a:r>
              <a:rPr lang="en-US" sz="2000" dirty="0" err="1">
                <a:latin typeface="Times New Roman" pitchFamily="18"/>
              </a:rPr>
              <a:t>ir</a:t>
            </a:r>
            <a:r>
              <a:rPr lang="en-US" sz="2000" dirty="0">
                <a:latin typeface="Times New Roman" pitchFamily="18"/>
              </a:rPr>
              <a:t> </a:t>
            </a:r>
            <a:r>
              <a:rPr lang="en-US" sz="2000" dirty="0" err="1">
                <a:latin typeface="Times New Roman" pitchFamily="18"/>
              </a:rPr>
              <a:t>patība</a:t>
            </a:r>
            <a:r>
              <a:rPr lang="en-US" sz="2000" dirty="0">
                <a:latin typeface="Times New Roman" pitchFamily="18"/>
              </a:rPr>
              <a:t>, </a:t>
            </a:r>
            <a:r>
              <a:rPr lang="en-US" sz="2000" dirty="0" err="1">
                <a:latin typeface="Times New Roman" pitchFamily="18"/>
              </a:rPr>
              <a:t>savdabība</a:t>
            </a:r>
            <a:r>
              <a:rPr lang="en-US" sz="2000" dirty="0">
                <a:latin typeface="Times New Roman" pitchFamily="18"/>
              </a:rPr>
              <a:t>. </a:t>
            </a:r>
            <a:r>
              <a:rPr lang="en-US" sz="2000" dirty="0" err="1">
                <a:latin typeface="Times New Roman" pitchFamily="18"/>
              </a:rPr>
              <a:t>Runājot</a:t>
            </a:r>
            <a:r>
              <a:rPr lang="en-US" sz="2000" dirty="0">
                <a:latin typeface="Times New Roman" pitchFamily="18"/>
              </a:rPr>
              <a:t> par </a:t>
            </a:r>
            <a:r>
              <a:rPr lang="en-US" sz="2000" dirty="0" err="1">
                <a:latin typeface="Times New Roman" pitchFamily="18"/>
              </a:rPr>
              <a:t>Eiropas</a:t>
            </a:r>
            <a:r>
              <a:rPr lang="en-US" sz="2000" dirty="0">
                <a:latin typeface="Times New Roman" pitchFamily="18"/>
              </a:rPr>
              <a:t> </a:t>
            </a:r>
            <a:r>
              <a:rPr lang="en-US" sz="2000" dirty="0" err="1">
                <a:latin typeface="Times New Roman" pitchFamily="18"/>
              </a:rPr>
              <a:t>Savienības</a:t>
            </a:r>
            <a:r>
              <a:rPr lang="en-US" sz="2000" spc="5" dirty="0">
                <a:latin typeface="Times New Roman" pitchFamily="18"/>
              </a:rPr>
              <a:t> </a:t>
            </a:r>
            <a:r>
              <a:rPr lang="en-US" sz="2000" dirty="0" err="1">
                <a:latin typeface="Times New Roman" pitchFamily="18"/>
              </a:rPr>
              <a:t>pilsonisko</a:t>
            </a:r>
            <a:r>
              <a:rPr lang="en-US" sz="2000" dirty="0">
                <a:latin typeface="Times New Roman" pitchFamily="18"/>
              </a:rPr>
              <a:t> </a:t>
            </a:r>
            <a:r>
              <a:rPr lang="en-US" sz="2000" dirty="0" err="1">
                <a:latin typeface="Times New Roman" pitchFamily="18"/>
              </a:rPr>
              <a:t>identitāti</a:t>
            </a:r>
            <a:r>
              <a:rPr lang="en-US" sz="2000" dirty="0">
                <a:latin typeface="Times New Roman" pitchFamily="18"/>
              </a:rPr>
              <a:t>, </a:t>
            </a:r>
            <a:r>
              <a:rPr lang="en-US" sz="2000" dirty="0" err="1">
                <a:latin typeface="Times New Roman" pitchFamily="18"/>
              </a:rPr>
              <a:t>noteikti</a:t>
            </a:r>
            <a:r>
              <a:rPr lang="en-US" sz="2000" dirty="0">
                <a:latin typeface="Times New Roman" pitchFamily="18"/>
              </a:rPr>
              <a:t> </a:t>
            </a:r>
            <a:r>
              <a:rPr lang="en-US" sz="2000" dirty="0" err="1">
                <a:latin typeface="Times New Roman" pitchFamily="18"/>
              </a:rPr>
              <a:t>jāmin</a:t>
            </a:r>
            <a:r>
              <a:rPr lang="en-US" sz="2000" dirty="0">
                <a:latin typeface="Times New Roman" pitchFamily="18"/>
              </a:rPr>
              <a:t> </a:t>
            </a:r>
            <a:r>
              <a:rPr lang="en-US" sz="2000" dirty="0" err="1">
                <a:latin typeface="Times New Roman" pitchFamily="18"/>
              </a:rPr>
              <a:t>tās</a:t>
            </a:r>
            <a:r>
              <a:rPr lang="en-US" sz="2000" dirty="0">
                <a:latin typeface="Times New Roman" pitchFamily="18"/>
              </a:rPr>
              <a:t> </a:t>
            </a:r>
            <a:r>
              <a:rPr lang="en-US" sz="2000" dirty="0" err="1">
                <a:latin typeface="Times New Roman" pitchFamily="18"/>
              </a:rPr>
              <a:t>individuālais</a:t>
            </a:r>
            <a:r>
              <a:rPr lang="en-US" sz="2000" dirty="0">
                <a:latin typeface="Times New Roman" pitchFamily="18"/>
              </a:rPr>
              <a:t> </a:t>
            </a:r>
            <a:r>
              <a:rPr lang="en-US" sz="2000" dirty="0" err="1">
                <a:latin typeface="Times New Roman" pitchFamily="18"/>
              </a:rPr>
              <a:t>raksturs</a:t>
            </a:r>
            <a:r>
              <a:rPr lang="en-US" sz="2000" dirty="0">
                <a:latin typeface="Times New Roman" pitchFamily="18"/>
              </a:rPr>
              <a:t>. Starp </a:t>
            </a:r>
            <a:r>
              <a:rPr lang="en-US" sz="2000" dirty="0" err="1">
                <a:latin typeface="Times New Roman" pitchFamily="18"/>
              </a:rPr>
              <a:t>nozīmīgākajiem</a:t>
            </a:r>
            <a:r>
              <a:rPr lang="en-US" sz="2000" dirty="0">
                <a:latin typeface="Times New Roman" pitchFamily="18"/>
              </a:rPr>
              <a:t> </a:t>
            </a:r>
            <a:r>
              <a:rPr lang="en-US" sz="2000" dirty="0" err="1">
                <a:latin typeface="Times New Roman" pitchFamily="18"/>
              </a:rPr>
              <a:t>elementiem</a:t>
            </a:r>
            <a:r>
              <a:rPr lang="en-US" sz="2000" dirty="0">
                <a:latin typeface="Times New Roman" pitchFamily="18"/>
              </a:rPr>
              <a:t> </a:t>
            </a:r>
            <a:r>
              <a:rPr lang="en-US" sz="2000" dirty="0" err="1">
                <a:latin typeface="Times New Roman" pitchFamily="18"/>
              </a:rPr>
              <a:t>valoda</a:t>
            </a:r>
            <a:r>
              <a:rPr lang="en-US" sz="2000" spc="5" dirty="0">
                <a:latin typeface="Times New Roman" pitchFamily="18"/>
              </a:rPr>
              <a:t> </a:t>
            </a:r>
            <a:r>
              <a:rPr lang="en-US" sz="2000" dirty="0" err="1">
                <a:latin typeface="Times New Roman" pitchFamily="18"/>
              </a:rPr>
              <a:t>izvirzīta</a:t>
            </a:r>
            <a:r>
              <a:rPr lang="en-US" sz="2000" dirty="0">
                <a:latin typeface="Times New Roman" pitchFamily="18"/>
              </a:rPr>
              <a:t> </a:t>
            </a:r>
            <a:r>
              <a:rPr lang="en-US" sz="2000" dirty="0" err="1">
                <a:latin typeface="Times New Roman" pitchFamily="18"/>
              </a:rPr>
              <a:t>pirmajā</a:t>
            </a:r>
            <a:r>
              <a:rPr lang="en-US" sz="2000" dirty="0">
                <a:latin typeface="Times New Roman" pitchFamily="18"/>
              </a:rPr>
              <a:t> </a:t>
            </a:r>
            <a:r>
              <a:rPr lang="en-US" sz="2000" dirty="0" err="1">
                <a:latin typeface="Times New Roman" pitchFamily="18"/>
              </a:rPr>
              <a:t>vietā</a:t>
            </a:r>
            <a:r>
              <a:rPr lang="en-US" sz="2000" dirty="0">
                <a:latin typeface="Times New Roman" pitchFamily="18"/>
              </a:rPr>
              <a:t>. </a:t>
            </a:r>
            <a:r>
              <a:rPr lang="en-US" sz="2000" dirty="0" err="1">
                <a:latin typeface="Times New Roman" pitchFamily="18"/>
              </a:rPr>
              <a:t>Aiz</a:t>
            </a:r>
            <a:r>
              <a:rPr lang="en-US" sz="2000" dirty="0">
                <a:latin typeface="Times New Roman" pitchFamily="18"/>
              </a:rPr>
              <a:t> </a:t>
            </a:r>
            <a:r>
              <a:rPr lang="en-US" sz="2000" dirty="0" err="1">
                <a:latin typeface="Times New Roman" pitchFamily="18"/>
              </a:rPr>
              <a:t>valodas</a:t>
            </a:r>
            <a:r>
              <a:rPr lang="en-US" sz="2000" dirty="0">
                <a:latin typeface="Times New Roman" pitchFamily="18"/>
              </a:rPr>
              <a:t> </a:t>
            </a:r>
            <a:r>
              <a:rPr lang="en-US" sz="2000" dirty="0" err="1">
                <a:latin typeface="Times New Roman" pitchFamily="18"/>
              </a:rPr>
              <a:t>sekoja</a:t>
            </a:r>
            <a:r>
              <a:rPr lang="en-US" sz="2000" dirty="0">
                <a:latin typeface="Times New Roman" pitchFamily="18"/>
              </a:rPr>
              <a:t> </a:t>
            </a:r>
            <a:r>
              <a:rPr lang="en-US" sz="2000" dirty="0" err="1">
                <a:latin typeface="Times New Roman" pitchFamily="18"/>
              </a:rPr>
              <a:t>tādi</a:t>
            </a:r>
            <a:r>
              <a:rPr lang="en-US" sz="2000" dirty="0">
                <a:latin typeface="Times New Roman" pitchFamily="18"/>
              </a:rPr>
              <a:t> </a:t>
            </a:r>
            <a:r>
              <a:rPr lang="en-US" sz="2000" dirty="0" err="1">
                <a:latin typeface="Times New Roman" pitchFamily="18"/>
              </a:rPr>
              <a:t>elementi</a:t>
            </a:r>
            <a:r>
              <a:rPr lang="en-US" sz="2000" dirty="0">
                <a:latin typeface="Times New Roman" pitchFamily="18"/>
              </a:rPr>
              <a:t> </a:t>
            </a:r>
            <a:r>
              <a:rPr lang="en-US" sz="2000" dirty="0" err="1">
                <a:latin typeface="Times New Roman" pitchFamily="18"/>
              </a:rPr>
              <a:t>kā</a:t>
            </a:r>
            <a:r>
              <a:rPr lang="en-US" sz="2000" dirty="0">
                <a:latin typeface="Times New Roman" pitchFamily="18"/>
              </a:rPr>
              <a:t> </a:t>
            </a:r>
            <a:r>
              <a:rPr lang="en-US" sz="2000" dirty="0" err="1">
                <a:latin typeface="Times New Roman" pitchFamily="18"/>
              </a:rPr>
              <a:t>kultūra</a:t>
            </a:r>
            <a:r>
              <a:rPr lang="en-US" sz="2000" dirty="0">
                <a:latin typeface="Times New Roman" pitchFamily="18"/>
              </a:rPr>
              <a:t>, </a:t>
            </a:r>
            <a:r>
              <a:rPr lang="en-US" sz="2000" dirty="0" err="1">
                <a:latin typeface="Times New Roman" pitchFamily="18"/>
              </a:rPr>
              <a:t>kopīga</a:t>
            </a:r>
            <a:r>
              <a:rPr lang="en-US" sz="2000" dirty="0">
                <a:latin typeface="Times New Roman" pitchFamily="18"/>
              </a:rPr>
              <a:t> </a:t>
            </a:r>
            <a:r>
              <a:rPr lang="en-US" sz="2000" dirty="0" err="1">
                <a:latin typeface="Times New Roman" pitchFamily="18"/>
              </a:rPr>
              <a:t>izcelsme</a:t>
            </a:r>
            <a:r>
              <a:rPr lang="en-US" sz="2000" dirty="0">
                <a:latin typeface="Times New Roman" pitchFamily="18"/>
              </a:rPr>
              <a:t>, </a:t>
            </a:r>
            <a:r>
              <a:rPr lang="en-US" sz="2000" dirty="0" err="1">
                <a:latin typeface="Times New Roman" pitchFamily="18"/>
              </a:rPr>
              <a:t>vēsture</a:t>
            </a:r>
            <a:r>
              <a:rPr lang="en-US" sz="2000" dirty="0">
                <a:latin typeface="Times New Roman" pitchFamily="18"/>
              </a:rPr>
              <a:t>, </a:t>
            </a:r>
            <a:r>
              <a:rPr lang="en-US" sz="2000" dirty="0" err="1">
                <a:latin typeface="Times New Roman" pitchFamily="18"/>
              </a:rPr>
              <a:t>tiesību</a:t>
            </a:r>
            <a:r>
              <a:rPr lang="en-US" sz="2000" spc="5" dirty="0">
                <a:latin typeface="Times New Roman" pitchFamily="18"/>
              </a:rPr>
              <a:t> </a:t>
            </a:r>
            <a:r>
              <a:rPr lang="en-US" sz="2000" dirty="0" err="1">
                <a:latin typeface="Times New Roman" pitchFamily="18"/>
              </a:rPr>
              <a:t>sistēma</a:t>
            </a:r>
            <a:r>
              <a:rPr lang="en-US" sz="2000" dirty="0">
                <a:latin typeface="Times New Roman" pitchFamily="18"/>
              </a:rPr>
              <a:t>, </a:t>
            </a:r>
            <a:r>
              <a:rPr lang="en-US" sz="2000" dirty="0" err="1">
                <a:latin typeface="Times New Roman" pitchFamily="18"/>
              </a:rPr>
              <a:t>robežas</a:t>
            </a:r>
            <a:r>
              <a:rPr lang="en-US" sz="2000" dirty="0">
                <a:latin typeface="Times New Roman" pitchFamily="18"/>
              </a:rPr>
              <a:t>, </a:t>
            </a:r>
            <a:r>
              <a:rPr lang="en-US" sz="2000" dirty="0" err="1">
                <a:latin typeface="Times New Roman" pitchFamily="18"/>
              </a:rPr>
              <a:t>nacionālais</a:t>
            </a:r>
            <a:r>
              <a:rPr lang="en-US" sz="2000" dirty="0">
                <a:latin typeface="Times New Roman" pitchFamily="18"/>
              </a:rPr>
              <a:t> </a:t>
            </a:r>
            <a:r>
              <a:rPr lang="en-US" sz="2000" dirty="0" err="1">
                <a:latin typeface="Times New Roman" pitchFamily="18"/>
              </a:rPr>
              <a:t>lepnums</a:t>
            </a:r>
            <a:r>
              <a:rPr lang="en-US" sz="2000" dirty="0">
                <a:latin typeface="Times New Roman" pitchFamily="18"/>
              </a:rPr>
              <a:t> </a:t>
            </a:r>
            <a:r>
              <a:rPr lang="en-US" sz="2000" dirty="0" err="1">
                <a:latin typeface="Times New Roman" pitchFamily="18"/>
              </a:rPr>
              <a:t>utt</a:t>
            </a:r>
            <a:r>
              <a:rPr lang="en-US" sz="2000" dirty="0">
                <a:latin typeface="Times New Roman" pitchFamily="18"/>
              </a:rPr>
              <a:t>.” (</a:t>
            </a:r>
            <a:r>
              <a:rPr lang="en-US" sz="2000" dirty="0" err="1">
                <a:latin typeface="Times New Roman" pitchFamily="18"/>
              </a:rPr>
              <a:t>Valoda</a:t>
            </a:r>
            <a:r>
              <a:rPr lang="en-US" sz="2000" dirty="0">
                <a:latin typeface="Times New Roman" pitchFamily="18"/>
              </a:rPr>
              <a:t> – </a:t>
            </a:r>
            <a:r>
              <a:rPr lang="en-US" sz="2000" dirty="0" err="1">
                <a:latin typeface="Times New Roman" pitchFamily="18"/>
              </a:rPr>
              <a:t>identitāte</a:t>
            </a:r>
            <a:r>
              <a:rPr lang="en-US" sz="2000" dirty="0">
                <a:latin typeface="Times New Roman" pitchFamily="18"/>
              </a:rPr>
              <a:t> – </a:t>
            </a:r>
            <a:r>
              <a:rPr lang="en-US" sz="2000" dirty="0" err="1">
                <a:latin typeface="Times New Roman" pitchFamily="18"/>
              </a:rPr>
              <a:t>komunikācija</a:t>
            </a:r>
            <a:r>
              <a:rPr lang="en-US" sz="2000" dirty="0">
                <a:latin typeface="Times New Roman" pitchFamily="18"/>
              </a:rPr>
              <a:t>. </a:t>
            </a:r>
            <a:r>
              <a:rPr lang="en-US" sz="2000" dirty="0" err="1">
                <a:latin typeface="Times New Roman" pitchFamily="18"/>
              </a:rPr>
              <a:t>Pieejams</a:t>
            </a:r>
            <a:r>
              <a:rPr lang="en-US" sz="2000" dirty="0">
                <a:latin typeface="Times New Roman" pitchFamily="18"/>
              </a:rPr>
              <a:t>: </a:t>
            </a:r>
            <a:r>
              <a:rPr lang="en-US" sz="2000" u="sng" dirty="0">
                <a:latin typeface="Times New Roman" pitchFamily="18"/>
                <a:hlinkClick r:id="rId4">
                  <a:extLst>
                    <a:ext uri="{A12FA001-AC4F-418D-AE19-62706E023703}">
                      <ahyp:hlinkClr xmlns:ahyp="http://schemas.microsoft.com/office/drawing/2018/hyperlinkcolor" val="tx"/>
                    </a:ext>
                  </a:extLst>
                </a:hlinkClick>
              </a:rPr>
              <a:t>https://www.</a:t>
            </a:r>
            <a:r>
              <a:rPr lang="en-US" sz="2000" spc="5" dirty="0">
                <a:latin typeface="Times New Roman" pitchFamily="18"/>
              </a:rPr>
              <a:t> </a:t>
            </a:r>
            <a:r>
              <a:rPr lang="en-US" sz="2000" u="sng" dirty="0">
                <a:latin typeface="Times New Roman" pitchFamily="18"/>
                <a:hlinkClick r:id="rId4">
                  <a:extLst>
                    <a:ext uri="{A12FA001-AC4F-418D-AE19-62706E023703}">
                      <ahyp:hlinkClr xmlns:ahyp="http://schemas.microsoft.com/office/drawing/2018/hyperlinkcolor" val="tx"/>
                    </a:ext>
                  </a:extLst>
                </a:hlinkClick>
              </a:rPr>
              <a:t>vestnesis.lv/ta/id/94555</a:t>
            </a:r>
            <a:r>
              <a:rPr lang="en-US" sz="2000" dirty="0">
                <a:latin typeface="Times New Roman" pitchFamily="18"/>
              </a:rPr>
              <a:t>)</a:t>
            </a:r>
          </a:p>
          <a:p>
            <a:pPr marL="0" indent="0">
              <a:buNone/>
            </a:pPr>
            <a:endParaRPr lang="lv-LV" sz="2000" dirty="0"/>
          </a:p>
        </p:txBody>
      </p:sp>
      <p:sp>
        <p:nvSpPr>
          <p:cNvPr id="4" name="Slaida numura vietturis 3">
            <a:extLst>
              <a:ext uri="{FF2B5EF4-FFF2-40B4-BE49-F238E27FC236}">
                <a16:creationId xmlns:a16="http://schemas.microsoft.com/office/drawing/2014/main" id="{69B7D6F1-DCC8-173D-FDE2-2AE2C5A78728}"/>
              </a:ext>
            </a:extLst>
          </p:cNvPr>
          <p:cNvSpPr>
            <a:spLocks noGrp="1"/>
          </p:cNvSpPr>
          <p:nvPr>
            <p:ph type="sldNum" sz="quarter" idx="12"/>
          </p:nvPr>
        </p:nvSpPr>
        <p:spPr/>
        <p:txBody>
          <a:bodyPr/>
          <a:lstStyle/>
          <a:p>
            <a:fld id="{A74D4EDB-5B2A-4D4F-BA8F-2F861CBBE6F3}" type="slidenum">
              <a:rPr lang="lv-LV" smtClean="0"/>
              <a:t>18</a:t>
            </a:fld>
            <a:endParaRPr lang="lv-LV"/>
          </a:p>
        </p:txBody>
      </p:sp>
    </p:spTree>
    <p:extLst>
      <p:ext uri="{BB962C8B-B14F-4D97-AF65-F5344CB8AC3E}">
        <p14:creationId xmlns:p14="http://schemas.microsoft.com/office/powerpoint/2010/main" val="236330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3245A572-702C-B313-086F-4476A0B4A6C1}"/>
              </a:ext>
            </a:extLst>
          </p:cNvPr>
          <p:cNvSpPr>
            <a:spLocks noGrp="1"/>
          </p:cNvSpPr>
          <p:nvPr>
            <p:ph type="title"/>
          </p:nvPr>
        </p:nvSpPr>
        <p:spPr>
          <a:xfrm>
            <a:off x="686834" y="591344"/>
            <a:ext cx="3200400" cy="5585619"/>
          </a:xfrm>
        </p:spPr>
        <p:txBody>
          <a:bodyPr>
            <a:normAutofit/>
          </a:bodyPr>
          <a:lstStyle/>
          <a:p>
            <a:r>
              <a:rPr lang="en-US">
                <a:solidFill>
                  <a:srgbClr val="FFFFFF"/>
                </a:solidFill>
                <a:latin typeface="Calibri" pitchFamily="34"/>
                <a:ea typeface="Calibri" pitchFamily="34"/>
                <a:cs typeface="Calibri" pitchFamily="34"/>
              </a:rPr>
              <a:t>“Maza intervija ar sevi pašu” </a:t>
            </a:r>
            <a:endParaRPr lang="lv-LV">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1EA8E52C-66F4-1A94-54D9-49D341EB437B}"/>
              </a:ext>
            </a:extLst>
          </p:cNvPr>
          <p:cNvSpPr>
            <a:spLocks noGrp="1"/>
          </p:cNvSpPr>
          <p:nvPr>
            <p:ph idx="1"/>
          </p:nvPr>
        </p:nvSpPr>
        <p:spPr>
          <a:xfrm>
            <a:off x="4447308" y="591344"/>
            <a:ext cx="6906491" cy="5585619"/>
          </a:xfrm>
        </p:spPr>
        <p:txBody>
          <a:bodyPr anchor="ctr">
            <a:normAutofit/>
          </a:bodyPr>
          <a:lstStyle/>
          <a:p>
            <a:pPr marL="285750" lvl="0" indent="-285750">
              <a:buFont typeface="Wingdings" pitchFamily="2"/>
              <a:buChar char="ü"/>
            </a:pPr>
            <a:r>
              <a:rPr lang="en-US" err="1">
                <a:latin typeface="Times New Roman" pitchFamily="18"/>
              </a:rPr>
              <a:t>Izlasi</a:t>
            </a:r>
            <a:r>
              <a:rPr lang="en-US" spc="35">
                <a:latin typeface="Times New Roman" pitchFamily="18"/>
              </a:rPr>
              <a:t> </a:t>
            </a:r>
            <a:r>
              <a:rPr lang="en-US" err="1">
                <a:latin typeface="Times New Roman" pitchFamily="18"/>
              </a:rPr>
              <a:t>dzejnieka</a:t>
            </a:r>
            <a:r>
              <a:rPr lang="en-US" spc="35">
                <a:latin typeface="Times New Roman" pitchFamily="18"/>
              </a:rPr>
              <a:t> </a:t>
            </a:r>
            <a:r>
              <a:rPr lang="en-US">
                <a:latin typeface="Times New Roman" pitchFamily="18"/>
              </a:rPr>
              <a:t>un</a:t>
            </a:r>
            <a:r>
              <a:rPr lang="en-US" spc="35">
                <a:latin typeface="Times New Roman" pitchFamily="18"/>
              </a:rPr>
              <a:t> </a:t>
            </a:r>
            <a:r>
              <a:rPr lang="en-US" err="1">
                <a:latin typeface="Times New Roman" pitchFamily="18"/>
              </a:rPr>
              <a:t>tulkotāja</a:t>
            </a:r>
            <a:r>
              <a:rPr lang="en-US" spc="40">
                <a:latin typeface="Times New Roman" pitchFamily="18"/>
              </a:rPr>
              <a:t> </a:t>
            </a:r>
            <a:r>
              <a:rPr lang="en-US">
                <a:latin typeface="Times New Roman" pitchFamily="18"/>
              </a:rPr>
              <a:t>Jura</a:t>
            </a:r>
            <a:r>
              <a:rPr lang="en-US" spc="35">
                <a:latin typeface="Times New Roman" pitchFamily="18"/>
              </a:rPr>
              <a:t> </a:t>
            </a:r>
            <a:r>
              <a:rPr lang="en-US" err="1">
                <a:latin typeface="Times New Roman" pitchFamily="18"/>
              </a:rPr>
              <a:t>Kronberga</a:t>
            </a:r>
            <a:r>
              <a:rPr lang="en-US" spc="35">
                <a:latin typeface="Times New Roman" pitchFamily="18"/>
              </a:rPr>
              <a:t> </a:t>
            </a:r>
            <a:r>
              <a:rPr lang="en-US" err="1">
                <a:latin typeface="Times New Roman" pitchFamily="18"/>
              </a:rPr>
              <a:t>pirmo</a:t>
            </a:r>
            <a:r>
              <a:rPr lang="en-US" spc="35">
                <a:latin typeface="Times New Roman" pitchFamily="18"/>
              </a:rPr>
              <a:t> </a:t>
            </a:r>
            <a:r>
              <a:rPr lang="en-US" err="1">
                <a:latin typeface="Times New Roman" pitchFamily="18"/>
              </a:rPr>
              <a:t>publikāciju</a:t>
            </a:r>
            <a:r>
              <a:rPr lang="en-US" spc="40">
                <a:latin typeface="Times New Roman" pitchFamily="18"/>
              </a:rPr>
              <a:t> </a:t>
            </a:r>
            <a:r>
              <a:rPr lang="en-US">
                <a:latin typeface="Times New Roman" pitchFamily="18"/>
              </a:rPr>
              <a:t>“Maza</a:t>
            </a:r>
            <a:r>
              <a:rPr lang="en-US" spc="35">
                <a:latin typeface="Times New Roman" pitchFamily="18"/>
              </a:rPr>
              <a:t> </a:t>
            </a:r>
            <a:r>
              <a:rPr lang="en-US" err="1">
                <a:latin typeface="Times New Roman" pitchFamily="18"/>
              </a:rPr>
              <a:t>intervija</a:t>
            </a:r>
            <a:r>
              <a:rPr lang="en-US" spc="35">
                <a:latin typeface="Times New Roman" pitchFamily="18"/>
              </a:rPr>
              <a:t> </a:t>
            </a:r>
            <a:r>
              <a:rPr lang="en-US" err="1">
                <a:latin typeface="Times New Roman" pitchFamily="18"/>
              </a:rPr>
              <a:t>ar</a:t>
            </a:r>
            <a:r>
              <a:rPr lang="en-US" spc="35">
                <a:latin typeface="Times New Roman" pitchFamily="18"/>
              </a:rPr>
              <a:t> </a:t>
            </a:r>
            <a:r>
              <a:rPr lang="en-US" err="1">
                <a:latin typeface="Times New Roman" pitchFamily="18"/>
              </a:rPr>
              <a:t>sevi</a:t>
            </a:r>
            <a:r>
              <a:rPr lang="en-US" spc="40">
                <a:latin typeface="Times New Roman" pitchFamily="18"/>
              </a:rPr>
              <a:t> </a:t>
            </a:r>
            <a:r>
              <a:rPr lang="en-US" err="1">
                <a:latin typeface="Times New Roman" pitchFamily="18"/>
              </a:rPr>
              <a:t>pašu</a:t>
            </a:r>
            <a:r>
              <a:rPr lang="en-US">
                <a:latin typeface="Times New Roman" pitchFamily="18"/>
              </a:rPr>
              <a:t>”</a:t>
            </a:r>
            <a:r>
              <a:rPr lang="en-US" spc="35">
                <a:latin typeface="Times New Roman" pitchFamily="18"/>
              </a:rPr>
              <a:t> </a:t>
            </a:r>
            <a:r>
              <a:rPr lang="en-US" err="1">
                <a:latin typeface="Times New Roman" pitchFamily="18"/>
              </a:rPr>
              <a:t>žurnālā</a:t>
            </a:r>
            <a:r>
              <a:rPr lang="en-US" spc="-260">
                <a:latin typeface="Times New Roman" pitchFamily="18"/>
              </a:rPr>
              <a:t> </a:t>
            </a:r>
            <a:r>
              <a:rPr lang="en-US">
                <a:latin typeface="Times New Roman" pitchFamily="18"/>
              </a:rPr>
              <a:t>“</a:t>
            </a:r>
            <a:r>
              <a:rPr lang="en-US" err="1">
                <a:latin typeface="Times New Roman" pitchFamily="18"/>
              </a:rPr>
              <a:t>Jaunā</a:t>
            </a:r>
            <a:r>
              <a:rPr lang="en-US" spc="10">
                <a:latin typeface="Times New Roman" pitchFamily="18"/>
              </a:rPr>
              <a:t> </a:t>
            </a:r>
            <a:r>
              <a:rPr lang="en-US">
                <a:latin typeface="Times New Roman" pitchFamily="18"/>
              </a:rPr>
              <a:t>Gaita”</a:t>
            </a:r>
            <a:r>
              <a:rPr lang="en-US" spc="5">
                <a:latin typeface="Times New Roman" pitchFamily="18"/>
              </a:rPr>
              <a:t> </a:t>
            </a:r>
            <a:r>
              <a:rPr lang="en-US">
                <a:latin typeface="Times New Roman" pitchFamily="18"/>
              </a:rPr>
              <a:t>1968.</a:t>
            </a:r>
            <a:r>
              <a:rPr lang="en-US" spc="10">
                <a:latin typeface="Times New Roman" pitchFamily="18"/>
              </a:rPr>
              <a:t> </a:t>
            </a:r>
            <a:r>
              <a:rPr lang="en-US" err="1">
                <a:latin typeface="Times New Roman" pitchFamily="18"/>
              </a:rPr>
              <a:t>gadā</a:t>
            </a:r>
            <a:r>
              <a:rPr lang="en-US">
                <a:latin typeface="Times New Roman" pitchFamily="18"/>
              </a:rPr>
              <a:t>!</a:t>
            </a:r>
            <a:endParaRPr lang="lv-LV">
              <a:latin typeface="Times New Roman" pitchFamily="18"/>
            </a:endParaRPr>
          </a:p>
          <a:p>
            <a:pPr marL="0" lvl="0" indent="0">
              <a:buNone/>
            </a:pPr>
            <a:endParaRPr lang="en-US">
              <a:latin typeface="Times New Roman" pitchFamily="18"/>
            </a:endParaRPr>
          </a:p>
          <a:p>
            <a:pPr marL="285750" lvl="0" indent="-285750">
              <a:buFont typeface="Wingdings" pitchFamily="2"/>
              <a:buChar char="ü"/>
            </a:pPr>
            <a:r>
              <a:rPr lang="en-US" err="1">
                <a:latin typeface="Times New Roman" pitchFamily="18"/>
              </a:rPr>
              <a:t>Raksturo</a:t>
            </a:r>
            <a:r>
              <a:rPr lang="en-US" spc="30">
                <a:latin typeface="Times New Roman" pitchFamily="18"/>
              </a:rPr>
              <a:t> </a:t>
            </a:r>
            <a:r>
              <a:rPr lang="en-US" err="1">
                <a:latin typeface="Times New Roman" pitchFamily="18"/>
              </a:rPr>
              <a:t>teksta</a:t>
            </a:r>
            <a:r>
              <a:rPr lang="en-US" spc="30">
                <a:latin typeface="Times New Roman" pitchFamily="18"/>
              </a:rPr>
              <a:t> </a:t>
            </a:r>
            <a:r>
              <a:rPr lang="en-US">
                <a:latin typeface="Times New Roman" pitchFamily="18"/>
              </a:rPr>
              <a:t>“Maza</a:t>
            </a:r>
            <a:r>
              <a:rPr lang="en-US" spc="35">
                <a:latin typeface="Times New Roman" pitchFamily="18"/>
              </a:rPr>
              <a:t> </a:t>
            </a:r>
            <a:r>
              <a:rPr lang="en-US" err="1">
                <a:latin typeface="Times New Roman" pitchFamily="18"/>
              </a:rPr>
              <a:t>intervija</a:t>
            </a:r>
            <a:r>
              <a:rPr lang="en-US" spc="30">
                <a:latin typeface="Times New Roman" pitchFamily="18"/>
              </a:rPr>
              <a:t> </a:t>
            </a:r>
            <a:r>
              <a:rPr lang="en-US" err="1">
                <a:latin typeface="Times New Roman" pitchFamily="18"/>
              </a:rPr>
              <a:t>ar</a:t>
            </a:r>
            <a:r>
              <a:rPr lang="en-US" spc="35">
                <a:latin typeface="Times New Roman" pitchFamily="18"/>
              </a:rPr>
              <a:t> </a:t>
            </a:r>
            <a:r>
              <a:rPr lang="en-US" err="1">
                <a:latin typeface="Times New Roman" pitchFamily="18"/>
              </a:rPr>
              <a:t>sevi</a:t>
            </a:r>
            <a:r>
              <a:rPr lang="en-US" spc="30">
                <a:latin typeface="Times New Roman" pitchFamily="18"/>
              </a:rPr>
              <a:t> </a:t>
            </a:r>
            <a:r>
              <a:rPr lang="en-US" err="1">
                <a:latin typeface="Times New Roman" pitchFamily="18"/>
              </a:rPr>
              <a:t>pašu</a:t>
            </a:r>
            <a:r>
              <a:rPr lang="en-US">
                <a:latin typeface="Times New Roman" pitchFamily="18"/>
              </a:rPr>
              <a:t>”</a:t>
            </a:r>
            <a:r>
              <a:rPr lang="en-US" spc="35">
                <a:latin typeface="Times New Roman" pitchFamily="18"/>
              </a:rPr>
              <a:t> </a:t>
            </a:r>
            <a:r>
              <a:rPr lang="en-US" err="1">
                <a:latin typeface="Times New Roman" pitchFamily="18"/>
              </a:rPr>
              <a:t>liriskā</a:t>
            </a:r>
            <a:r>
              <a:rPr lang="en-US" spc="20">
                <a:latin typeface="Times New Roman" pitchFamily="18"/>
              </a:rPr>
              <a:t> </a:t>
            </a:r>
            <a:r>
              <a:rPr lang="en-US" i="1">
                <a:latin typeface="Times New Roman" pitchFamily="18"/>
              </a:rPr>
              <a:t>es</a:t>
            </a:r>
            <a:r>
              <a:rPr lang="en-US" i="1" spc="35">
                <a:latin typeface="Times New Roman" pitchFamily="18"/>
              </a:rPr>
              <a:t> </a:t>
            </a:r>
            <a:r>
              <a:rPr lang="en-US" err="1">
                <a:latin typeface="Times New Roman" pitchFamily="18"/>
              </a:rPr>
              <a:t>patību</a:t>
            </a:r>
            <a:r>
              <a:rPr lang="en-US">
                <a:latin typeface="Times New Roman" pitchFamily="18"/>
              </a:rPr>
              <a:t>!</a:t>
            </a:r>
            <a:endParaRPr lang="lv-LV">
              <a:latin typeface="Times New Roman" pitchFamily="18"/>
            </a:endParaRPr>
          </a:p>
          <a:p>
            <a:pPr marL="0" lvl="0" indent="0">
              <a:buNone/>
            </a:pPr>
            <a:endParaRPr lang="en-US">
              <a:latin typeface="Times New Roman" pitchFamily="18"/>
            </a:endParaRPr>
          </a:p>
          <a:p>
            <a:pPr marL="285750" lvl="0" indent="-285750">
              <a:buFont typeface="Wingdings" pitchFamily="2"/>
              <a:buChar char="ü"/>
            </a:pPr>
            <a:r>
              <a:rPr lang="en-US">
                <a:latin typeface="Times New Roman" pitchFamily="18"/>
              </a:rPr>
              <a:t>Vai</a:t>
            </a:r>
            <a:r>
              <a:rPr lang="en-US" spc="35">
                <a:latin typeface="Times New Roman" pitchFamily="18"/>
              </a:rPr>
              <a:t> </a:t>
            </a:r>
            <a:r>
              <a:rPr lang="en-US" err="1">
                <a:latin typeface="Times New Roman" pitchFamily="18"/>
              </a:rPr>
              <a:t>teksts</a:t>
            </a:r>
            <a:r>
              <a:rPr lang="en-US" spc="35">
                <a:latin typeface="Times New Roman" pitchFamily="18"/>
              </a:rPr>
              <a:t> </a:t>
            </a:r>
            <a:r>
              <a:rPr lang="en-US" err="1">
                <a:latin typeface="Times New Roman" pitchFamily="18"/>
              </a:rPr>
              <a:t>palīdz</a:t>
            </a:r>
            <a:r>
              <a:rPr lang="en-US" spc="35">
                <a:latin typeface="Times New Roman" pitchFamily="18"/>
              </a:rPr>
              <a:t> </a:t>
            </a:r>
            <a:r>
              <a:rPr lang="en-US" err="1">
                <a:latin typeface="Times New Roman" pitchFamily="18"/>
              </a:rPr>
              <a:t>labāk</a:t>
            </a:r>
            <a:r>
              <a:rPr lang="en-US" spc="-260">
                <a:latin typeface="Times New Roman" pitchFamily="18"/>
              </a:rPr>
              <a:t> </a:t>
            </a:r>
            <a:r>
              <a:rPr lang="en-US" err="1">
                <a:latin typeface="Times New Roman" pitchFamily="18"/>
              </a:rPr>
              <a:t>saprast</a:t>
            </a:r>
            <a:r>
              <a:rPr lang="en-US" spc="10">
                <a:latin typeface="Times New Roman" pitchFamily="18"/>
              </a:rPr>
              <a:t> </a:t>
            </a:r>
            <a:r>
              <a:rPr lang="en-US" err="1">
                <a:latin typeface="Times New Roman" pitchFamily="18"/>
              </a:rPr>
              <a:t>pasauli</a:t>
            </a:r>
            <a:r>
              <a:rPr lang="en-US" spc="10">
                <a:latin typeface="Times New Roman" pitchFamily="18"/>
              </a:rPr>
              <a:t> </a:t>
            </a:r>
            <a:r>
              <a:rPr lang="en-US">
                <a:latin typeface="Times New Roman" pitchFamily="18"/>
              </a:rPr>
              <a:t>un</a:t>
            </a:r>
            <a:r>
              <a:rPr lang="en-US" spc="10">
                <a:latin typeface="Times New Roman" pitchFamily="18"/>
              </a:rPr>
              <a:t> </a:t>
            </a:r>
            <a:r>
              <a:rPr lang="en-US" err="1">
                <a:latin typeface="Times New Roman" pitchFamily="18"/>
              </a:rPr>
              <a:t>arī</a:t>
            </a:r>
            <a:r>
              <a:rPr lang="en-US" spc="10">
                <a:latin typeface="Times New Roman" pitchFamily="18"/>
              </a:rPr>
              <a:t> </a:t>
            </a:r>
            <a:r>
              <a:rPr lang="en-US" err="1">
                <a:latin typeface="Times New Roman" pitchFamily="18"/>
              </a:rPr>
              <a:t>sevi</a:t>
            </a:r>
            <a:r>
              <a:rPr lang="en-US">
                <a:latin typeface="Times New Roman" pitchFamily="18"/>
              </a:rPr>
              <a:t>?</a:t>
            </a:r>
          </a:p>
          <a:p>
            <a:pPr marL="0" indent="0">
              <a:buNone/>
            </a:pPr>
            <a:endParaRPr lang="lv-LV" dirty="0"/>
          </a:p>
        </p:txBody>
      </p:sp>
      <p:sp>
        <p:nvSpPr>
          <p:cNvPr id="4" name="Slaida numura vietturis 3">
            <a:extLst>
              <a:ext uri="{FF2B5EF4-FFF2-40B4-BE49-F238E27FC236}">
                <a16:creationId xmlns:a16="http://schemas.microsoft.com/office/drawing/2014/main" id="{2ADCBC6B-A7A5-C200-32E2-519338982A65}"/>
              </a:ext>
            </a:extLst>
          </p:cNvPr>
          <p:cNvSpPr>
            <a:spLocks noGrp="1"/>
          </p:cNvSpPr>
          <p:nvPr>
            <p:ph type="sldNum" sz="quarter" idx="12"/>
          </p:nvPr>
        </p:nvSpPr>
        <p:spPr/>
        <p:txBody>
          <a:bodyPr/>
          <a:lstStyle/>
          <a:p>
            <a:fld id="{A74D4EDB-5B2A-4D4F-BA8F-2F861CBBE6F3}" type="slidenum">
              <a:rPr lang="lv-LV" smtClean="0"/>
              <a:t>19</a:t>
            </a:fld>
            <a:endParaRPr lang="lv-LV"/>
          </a:p>
        </p:txBody>
      </p:sp>
    </p:spTree>
    <p:extLst>
      <p:ext uri="{BB962C8B-B14F-4D97-AF65-F5344CB8AC3E}">
        <p14:creationId xmlns:p14="http://schemas.microsoft.com/office/powerpoint/2010/main" val="388205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F03B7FF-2DD6-88EA-AED8-E19BA05D7D43}"/>
              </a:ext>
            </a:extLst>
          </p:cNvPr>
          <p:cNvSpPr>
            <a:spLocks noGrp="1"/>
          </p:cNvSpPr>
          <p:nvPr>
            <p:ph type="title"/>
          </p:nvPr>
        </p:nvSpPr>
        <p:spPr>
          <a:xfrm>
            <a:off x="686834" y="1153572"/>
            <a:ext cx="3200400" cy="4461163"/>
          </a:xfrm>
        </p:spPr>
        <p:txBody>
          <a:bodyPr>
            <a:normAutofit/>
          </a:bodyPr>
          <a:lstStyle/>
          <a:p>
            <a:r>
              <a:rPr lang="en-US" b="1">
                <a:solidFill>
                  <a:srgbClr val="FFFFFF"/>
                </a:solidFill>
              </a:rPr>
              <a:t>Kursu saturā aktualizētās tēmas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C3F12F63-E5EA-6645-D6F5-41A271D64E1E}"/>
              </a:ext>
            </a:extLst>
          </p:cNvPr>
          <p:cNvSpPr>
            <a:spLocks noGrp="1"/>
          </p:cNvSpPr>
          <p:nvPr>
            <p:ph idx="1"/>
          </p:nvPr>
        </p:nvSpPr>
        <p:spPr>
          <a:xfrm>
            <a:off x="4447308" y="591344"/>
            <a:ext cx="6906491" cy="5585619"/>
          </a:xfrm>
        </p:spPr>
        <p:txBody>
          <a:bodyPr anchor="ctr">
            <a:normAutofit/>
          </a:bodyPr>
          <a:lstStyle/>
          <a:p>
            <a:pPr lvl="0"/>
            <a:r>
              <a:rPr lang="en-US" dirty="0" err="1"/>
              <a:t>Tekstu</a:t>
            </a:r>
            <a:r>
              <a:rPr lang="en-US" dirty="0"/>
              <a:t> </a:t>
            </a:r>
            <a:r>
              <a:rPr lang="en-US" dirty="0" err="1"/>
              <a:t>izvēle</a:t>
            </a:r>
            <a:r>
              <a:rPr lang="en-US" dirty="0"/>
              <a:t> un </a:t>
            </a:r>
            <a:r>
              <a:rPr lang="en-US" dirty="0" err="1"/>
              <a:t>atlase</a:t>
            </a:r>
            <a:r>
              <a:rPr lang="en-US" dirty="0"/>
              <a:t> </a:t>
            </a:r>
            <a:r>
              <a:rPr lang="en-US" dirty="0" err="1"/>
              <a:t>kursā</a:t>
            </a:r>
            <a:r>
              <a:rPr lang="en-US" dirty="0"/>
              <a:t> “</a:t>
            </a:r>
            <a:r>
              <a:rPr lang="en-US" dirty="0" err="1"/>
              <a:t>Literatūra</a:t>
            </a:r>
            <a:r>
              <a:rPr lang="en-US" dirty="0"/>
              <a:t> I”- </a:t>
            </a:r>
            <a:r>
              <a:rPr lang="en-US" dirty="0" err="1"/>
              <a:t>gatavošanās</a:t>
            </a:r>
            <a:r>
              <a:rPr lang="en-US" dirty="0"/>
              <a:t> </a:t>
            </a:r>
            <a:r>
              <a:rPr lang="en-US" dirty="0" err="1"/>
              <a:t>salīdzinošajai</a:t>
            </a:r>
            <a:r>
              <a:rPr lang="en-US" dirty="0"/>
              <a:t> </a:t>
            </a:r>
            <a:r>
              <a:rPr lang="en-US" dirty="0" err="1"/>
              <a:t>tekstu</a:t>
            </a:r>
            <a:r>
              <a:rPr lang="en-US" dirty="0"/>
              <a:t> </a:t>
            </a:r>
            <a:r>
              <a:rPr lang="en-US" dirty="0" err="1"/>
              <a:t>analīzei</a:t>
            </a:r>
            <a:r>
              <a:rPr lang="en-US" dirty="0"/>
              <a:t>.</a:t>
            </a:r>
          </a:p>
          <a:p>
            <a:r>
              <a:rPr lang="en-US" dirty="0" err="1"/>
              <a:t>Kursa</a:t>
            </a:r>
            <a:r>
              <a:rPr lang="en-US" dirty="0"/>
              <a:t> </a:t>
            </a:r>
            <a:r>
              <a:rPr lang="en-US" dirty="0" err="1"/>
              <a:t>tematu</a:t>
            </a:r>
            <a:r>
              <a:rPr lang="en-US" dirty="0"/>
              <a:t> </a:t>
            </a:r>
            <a:r>
              <a:rPr lang="en-US" dirty="0" err="1"/>
              <a:t>izvēle</a:t>
            </a:r>
            <a:r>
              <a:rPr lang="en-US" dirty="0"/>
              <a:t> un </a:t>
            </a:r>
            <a:r>
              <a:rPr lang="en-US" dirty="0" err="1"/>
              <a:t>satura</a:t>
            </a:r>
            <a:r>
              <a:rPr lang="en-US" dirty="0"/>
              <a:t> </a:t>
            </a:r>
            <a:r>
              <a:rPr lang="en-US" dirty="0" err="1"/>
              <a:t>mijiedarbība</a:t>
            </a:r>
            <a:r>
              <a:rPr lang="en-US" dirty="0"/>
              <a:t>, </a:t>
            </a:r>
            <a:r>
              <a:rPr lang="en-US" dirty="0" err="1"/>
              <a:t>caurviju</a:t>
            </a:r>
            <a:r>
              <a:rPr lang="en-US" dirty="0"/>
              <a:t> </a:t>
            </a:r>
            <a:r>
              <a:rPr lang="en-US" dirty="0" err="1"/>
              <a:t>prasmes</a:t>
            </a:r>
            <a:r>
              <a:rPr lang="en-US" dirty="0"/>
              <a:t>.</a:t>
            </a:r>
          </a:p>
          <a:p>
            <a:pPr lvl="0"/>
            <a:r>
              <a:rPr lang="en-US" dirty="0" err="1"/>
              <a:t>Snieguma</a:t>
            </a:r>
            <a:r>
              <a:rPr lang="en-US" dirty="0"/>
              <a:t> </a:t>
            </a:r>
            <a:r>
              <a:rPr lang="en-US" dirty="0" err="1"/>
              <a:t>līmeņu</a:t>
            </a:r>
            <a:r>
              <a:rPr lang="en-US" dirty="0"/>
              <a:t> </a:t>
            </a:r>
            <a:r>
              <a:rPr lang="en-US" dirty="0" err="1"/>
              <a:t>apraksti</a:t>
            </a:r>
            <a:r>
              <a:rPr lang="en-US" dirty="0"/>
              <a:t>. </a:t>
            </a:r>
            <a:r>
              <a:rPr lang="en-US" dirty="0" err="1"/>
              <a:t>Jomas</a:t>
            </a:r>
            <a:r>
              <a:rPr lang="en-US" dirty="0"/>
              <a:t> </a:t>
            </a:r>
            <a:r>
              <a:rPr lang="en-US" dirty="0" err="1"/>
              <a:t>terminu</a:t>
            </a:r>
            <a:r>
              <a:rPr lang="en-US" dirty="0"/>
              <a:t> </a:t>
            </a:r>
            <a:r>
              <a:rPr lang="en-US" dirty="0" err="1"/>
              <a:t>izpratne</a:t>
            </a:r>
            <a:r>
              <a:rPr lang="en-US" dirty="0"/>
              <a:t>. </a:t>
            </a:r>
            <a:r>
              <a:rPr lang="en-US" dirty="0" err="1"/>
              <a:t>Atgādnes</a:t>
            </a:r>
            <a:r>
              <a:rPr lang="en-US" dirty="0"/>
              <a:t>.</a:t>
            </a:r>
          </a:p>
          <a:p>
            <a:pPr lvl="0"/>
            <a:r>
              <a:rPr lang="en-US" dirty="0" err="1"/>
              <a:t>Jaunrades</a:t>
            </a:r>
            <a:r>
              <a:rPr lang="en-US" dirty="0"/>
              <a:t> </a:t>
            </a:r>
            <a:r>
              <a:rPr lang="en-US" dirty="0" err="1"/>
              <a:t>darbu</a:t>
            </a:r>
            <a:r>
              <a:rPr lang="en-US" dirty="0"/>
              <a:t> </a:t>
            </a:r>
            <a:r>
              <a:rPr lang="en-US" dirty="0" err="1"/>
              <a:t>daudzveidība</a:t>
            </a:r>
            <a:r>
              <a:rPr lang="en-US" dirty="0"/>
              <a:t> un to </a:t>
            </a:r>
            <a:r>
              <a:rPr lang="en-US" dirty="0" err="1"/>
              <a:t>nozīme</a:t>
            </a:r>
            <a:r>
              <a:rPr lang="en-US" dirty="0"/>
              <a:t> </a:t>
            </a:r>
            <a:r>
              <a:rPr lang="en-US" dirty="0" err="1"/>
              <a:t>tekstu</a:t>
            </a:r>
            <a:r>
              <a:rPr lang="en-US" dirty="0"/>
              <a:t> </a:t>
            </a:r>
            <a:r>
              <a:rPr lang="en-US" dirty="0" err="1"/>
              <a:t>salīdzinošā</a:t>
            </a:r>
            <a:r>
              <a:rPr lang="en-US" dirty="0"/>
              <a:t> </a:t>
            </a:r>
            <a:r>
              <a:rPr lang="en-US" dirty="0" err="1"/>
              <a:t>analīzē</a:t>
            </a:r>
            <a:r>
              <a:rPr lang="en-US" dirty="0"/>
              <a:t>.</a:t>
            </a:r>
          </a:p>
          <a:p>
            <a:pPr lvl="0"/>
            <a:r>
              <a:rPr lang="en-US" dirty="0" err="1"/>
              <a:t>Diskusija</a:t>
            </a:r>
            <a:r>
              <a:rPr lang="en-US" dirty="0"/>
              <a:t> un </a:t>
            </a:r>
            <a:r>
              <a:rPr lang="en-US" dirty="0" err="1"/>
              <a:t>kursu</a:t>
            </a:r>
            <a:r>
              <a:rPr lang="en-US" dirty="0"/>
              <a:t> </a:t>
            </a:r>
            <a:r>
              <a:rPr lang="en-US" dirty="0" err="1"/>
              <a:t>atgriezeniskā</a:t>
            </a:r>
            <a:r>
              <a:rPr lang="en-US" dirty="0"/>
              <a:t> </a:t>
            </a:r>
            <a:r>
              <a:rPr lang="en-US" dirty="0" err="1"/>
              <a:t>saite</a:t>
            </a:r>
            <a:r>
              <a:rPr lang="en-US" dirty="0"/>
              <a:t>.</a:t>
            </a:r>
          </a:p>
          <a:p>
            <a:pPr marL="0" indent="0">
              <a:buNone/>
            </a:pPr>
            <a:endParaRPr lang="en-US" dirty="0"/>
          </a:p>
        </p:txBody>
      </p:sp>
      <p:sp>
        <p:nvSpPr>
          <p:cNvPr id="4" name="Slaida numura vietturis 3">
            <a:extLst>
              <a:ext uri="{FF2B5EF4-FFF2-40B4-BE49-F238E27FC236}">
                <a16:creationId xmlns:a16="http://schemas.microsoft.com/office/drawing/2014/main" id="{477E6B9E-AAE8-E9E5-0FB0-00438B4EBE50}"/>
              </a:ext>
            </a:extLst>
          </p:cNvPr>
          <p:cNvSpPr>
            <a:spLocks noGrp="1"/>
          </p:cNvSpPr>
          <p:nvPr>
            <p:ph type="sldNum" sz="quarter" idx="12"/>
          </p:nvPr>
        </p:nvSpPr>
        <p:spPr/>
        <p:txBody>
          <a:bodyPr/>
          <a:lstStyle/>
          <a:p>
            <a:fld id="{A74D4EDB-5B2A-4D4F-BA8F-2F861CBBE6F3}" type="slidenum">
              <a:rPr lang="lv-LV" smtClean="0"/>
              <a:t>2</a:t>
            </a:fld>
            <a:endParaRPr lang="lv-LV"/>
          </a:p>
        </p:txBody>
      </p:sp>
    </p:spTree>
    <p:extLst>
      <p:ext uri="{BB962C8B-B14F-4D97-AF65-F5344CB8AC3E}">
        <p14:creationId xmlns:p14="http://schemas.microsoft.com/office/powerpoint/2010/main" val="188381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7B6D0E8-D07D-5608-8903-245ADACA7F6C}"/>
              </a:ext>
            </a:extLst>
          </p:cNvPr>
          <p:cNvSpPr>
            <a:spLocks noGrp="1"/>
          </p:cNvSpPr>
          <p:nvPr>
            <p:ph type="title"/>
          </p:nvPr>
        </p:nvSpPr>
        <p:spPr>
          <a:xfrm>
            <a:off x="686834" y="591344"/>
            <a:ext cx="3200400" cy="5585619"/>
          </a:xfrm>
        </p:spPr>
        <p:txBody>
          <a:bodyPr>
            <a:normAutofit/>
          </a:bodyPr>
          <a:lstStyle/>
          <a:p>
            <a:r>
              <a:rPr lang="en-US">
                <a:solidFill>
                  <a:srgbClr val="FFFFFF"/>
                </a:solidFill>
              </a:rPr>
              <a:t>Maza intervija ar Arturu Skuju</a:t>
            </a:r>
            <a:endParaRPr lang="lv-LV">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36FCD175-5BF5-AE48-84B5-3CB2D6CE6E1E}"/>
              </a:ext>
            </a:extLst>
          </p:cNvPr>
          <p:cNvSpPr>
            <a:spLocks noGrp="1"/>
          </p:cNvSpPr>
          <p:nvPr>
            <p:ph idx="1"/>
          </p:nvPr>
        </p:nvSpPr>
        <p:spPr>
          <a:xfrm>
            <a:off x="4447308" y="591344"/>
            <a:ext cx="6906491" cy="5585619"/>
          </a:xfrm>
        </p:spPr>
        <p:txBody>
          <a:bodyPr anchor="ctr">
            <a:normAutofit/>
          </a:bodyPr>
          <a:lstStyle/>
          <a:p>
            <a:pPr marL="0" lvl="0" indent="0">
              <a:buNone/>
            </a:pPr>
            <a:r>
              <a:rPr lang="en-GB" sz="2400" b="1" spc="-1" err="1">
                <a:latin typeface="Calibri"/>
              </a:rPr>
              <a:t>Iepazīsti</a:t>
            </a:r>
            <a:r>
              <a:rPr lang="en-GB" sz="2400" b="1" spc="-1">
                <a:latin typeface="Calibri"/>
              </a:rPr>
              <a:t> </a:t>
            </a:r>
            <a:r>
              <a:rPr lang="en-GB" sz="2400" b="1" spc="-1" err="1">
                <a:latin typeface="Calibri"/>
              </a:rPr>
              <a:t>romāna</a:t>
            </a:r>
            <a:r>
              <a:rPr lang="en-GB" sz="2400" b="1" spc="-1">
                <a:latin typeface="Calibri"/>
              </a:rPr>
              <a:t> “Sola” </a:t>
            </a:r>
            <a:r>
              <a:rPr lang="en-GB" sz="2400" b="1" spc="-1" err="1">
                <a:latin typeface="Calibri"/>
              </a:rPr>
              <a:t>galvenā</a:t>
            </a:r>
            <a:r>
              <a:rPr lang="en-GB" sz="2400" b="1" spc="-1">
                <a:latin typeface="Calibri"/>
              </a:rPr>
              <a:t> </a:t>
            </a:r>
            <a:r>
              <a:rPr lang="en-GB" sz="2400" b="1" spc="-1" err="1">
                <a:latin typeface="Calibri"/>
              </a:rPr>
              <a:t>varoņa</a:t>
            </a:r>
            <a:r>
              <a:rPr lang="en-GB" sz="2400" b="1" spc="-1">
                <a:latin typeface="Calibri"/>
              </a:rPr>
              <a:t> Artura </a:t>
            </a:r>
            <a:r>
              <a:rPr lang="en-GB" sz="2400" b="1" spc="-1" err="1">
                <a:latin typeface="Calibri"/>
              </a:rPr>
              <a:t>Skujas</a:t>
            </a:r>
            <a:r>
              <a:rPr lang="en-GB" sz="2400" b="1" spc="-1">
                <a:latin typeface="Calibri"/>
              </a:rPr>
              <a:t> </a:t>
            </a:r>
            <a:r>
              <a:rPr lang="en-GB" sz="2400" b="1" spc="-1" err="1">
                <a:latin typeface="Calibri"/>
              </a:rPr>
              <a:t>patību</a:t>
            </a:r>
            <a:r>
              <a:rPr lang="en-GB" sz="2400" b="1" spc="-1">
                <a:latin typeface="Calibri"/>
              </a:rPr>
              <a:t>!</a:t>
            </a:r>
          </a:p>
          <a:p>
            <a:pPr marL="210238" lvl="0" indent="-210238">
              <a:buClr>
                <a:srgbClr val="000000"/>
              </a:buClr>
              <a:buFont typeface="Arial"/>
              <a:buChar char="•"/>
            </a:pPr>
            <a:r>
              <a:rPr lang="en-GB" sz="2400" spc="-1" err="1">
                <a:latin typeface="Calibri"/>
              </a:rPr>
              <a:t>Pēc</a:t>
            </a:r>
            <a:r>
              <a:rPr lang="en-GB" sz="2400" spc="-1">
                <a:latin typeface="Calibri"/>
              </a:rPr>
              <a:t> </a:t>
            </a:r>
            <a:r>
              <a:rPr lang="en-GB" sz="2400" spc="-1" err="1">
                <a:latin typeface="Calibri"/>
              </a:rPr>
              <a:t>romāna</a:t>
            </a:r>
            <a:r>
              <a:rPr lang="en-GB" sz="2400" spc="-1">
                <a:latin typeface="Calibri"/>
              </a:rPr>
              <a:t> </a:t>
            </a:r>
            <a:r>
              <a:rPr lang="en-GB" sz="2400" spc="-1" err="1">
                <a:latin typeface="Calibri"/>
              </a:rPr>
              <a:t>izlasīšanas</a:t>
            </a:r>
            <a:r>
              <a:rPr lang="en-GB" sz="2400" spc="-1">
                <a:latin typeface="Calibri"/>
              </a:rPr>
              <a:t> </a:t>
            </a:r>
            <a:r>
              <a:rPr lang="en-GB" sz="2400" spc="-1" err="1">
                <a:latin typeface="Calibri"/>
              </a:rPr>
              <a:t>izdomā</a:t>
            </a:r>
            <a:r>
              <a:rPr lang="en-GB" sz="2400" spc="-1">
                <a:latin typeface="Calibri"/>
              </a:rPr>
              <a:t> 10 </a:t>
            </a:r>
            <a:r>
              <a:rPr lang="en-GB" sz="2400" spc="-1" err="1">
                <a:latin typeface="Calibri"/>
              </a:rPr>
              <a:t>intervijas</a:t>
            </a:r>
            <a:r>
              <a:rPr lang="en-GB" sz="2400" spc="-1">
                <a:latin typeface="Calibri"/>
              </a:rPr>
              <a:t> </a:t>
            </a:r>
            <a:r>
              <a:rPr lang="en-GB" sz="2400" spc="-1" err="1">
                <a:latin typeface="Calibri"/>
              </a:rPr>
              <a:t>jautājumus</a:t>
            </a:r>
            <a:r>
              <a:rPr lang="en-GB" sz="2400" spc="-1">
                <a:latin typeface="Calibri"/>
              </a:rPr>
              <a:t>, kas </a:t>
            </a:r>
            <a:r>
              <a:rPr lang="en-GB" sz="2400" spc="-1" err="1">
                <a:latin typeface="Calibri"/>
              </a:rPr>
              <a:t>ļautu</a:t>
            </a:r>
            <a:r>
              <a:rPr lang="en-GB" sz="2400" spc="-1">
                <a:latin typeface="Calibri"/>
              </a:rPr>
              <a:t> </a:t>
            </a:r>
            <a:r>
              <a:rPr lang="en-GB" sz="2400" spc="-1" err="1">
                <a:latin typeface="Calibri"/>
              </a:rPr>
              <a:t>labāk</a:t>
            </a:r>
            <a:r>
              <a:rPr lang="en-GB" sz="2400" spc="-1">
                <a:latin typeface="Calibri"/>
              </a:rPr>
              <a:t> </a:t>
            </a:r>
            <a:r>
              <a:rPr lang="en-GB" sz="2400" spc="-1" err="1">
                <a:latin typeface="Calibri"/>
              </a:rPr>
              <a:t>iepazīt</a:t>
            </a:r>
            <a:r>
              <a:rPr lang="en-GB" sz="2400" spc="-1">
                <a:latin typeface="Calibri"/>
              </a:rPr>
              <a:t> un </a:t>
            </a:r>
            <a:r>
              <a:rPr lang="en-GB" sz="2400" spc="-1" err="1">
                <a:latin typeface="Calibri"/>
              </a:rPr>
              <a:t>izprast</a:t>
            </a:r>
            <a:r>
              <a:rPr lang="en-GB" sz="2400" spc="-1">
                <a:latin typeface="Calibri"/>
              </a:rPr>
              <a:t> Artura </a:t>
            </a:r>
            <a:r>
              <a:rPr lang="en-GB" sz="2400" spc="-1" err="1">
                <a:latin typeface="Calibri"/>
              </a:rPr>
              <a:t>Skujas</a:t>
            </a:r>
            <a:r>
              <a:rPr lang="en-GB" sz="2400" spc="-1">
                <a:latin typeface="Calibri"/>
              </a:rPr>
              <a:t> </a:t>
            </a:r>
            <a:r>
              <a:rPr lang="en-GB" sz="2400" spc="-1" err="1">
                <a:latin typeface="Calibri"/>
              </a:rPr>
              <a:t>personību</a:t>
            </a:r>
            <a:r>
              <a:rPr lang="en-GB" sz="2400" spc="-1">
                <a:latin typeface="Calibri"/>
              </a:rPr>
              <a:t>!</a:t>
            </a:r>
          </a:p>
          <a:p>
            <a:pPr marL="210238" lvl="0" indent="-210238">
              <a:buClr>
                <a:srgbClr val="000000"/>
              </a:buClr>
              <a:buFont typeface="Arial"/>
              <a:buChar char="•"/>
            </a:pPr>
            <a:r>
              <a:rPr lang="en-GB" sz="2400" spc="-1">
                <a:latin typeface="Calibri"/>
              </a:rPr>
              <a:t> </a:t>
            </a:r>
            <a:r>
              <a:rPr lang="en-GB" sz="2400" spc="-1" err="1">
                <a:latin typeface="Calibri"/>
              </a:rPr>
              <a:t>Izmantojot</a:t>
            </a:r>
            <a:r>
              <a:rPr lang="en-GB" sz="2400" spc="-1">
                <a:latin typeface="Calibri"/>
              </a:rPr>
              <a:t> </a:t>
            </a:r>
            <a:r>
              <a:rPr lang="en-GB" sz="2400" spc="-1" err="1">
                <a:latin typeface="Calibri"/>
              </a:rPr>
              <a:t>romāna</a:t>
            </a:r>
            <a:r>
              <a:rPr lang="en-GB" sz="2400" spc="-1">
                <a:latin typeface="Calibri"/>
              </a:rPr>
              <a:t> </a:t>
            </a:r>
            <a:r>
              <a:rPr lang="en-GB" sz="2400" spc="-1" err="1">
                <a:latin typeface="Calibri"/>
              </a:rPr>
              <a:t>tekstu</a:t>
            </a:r>
            <a:r>
              <a:rPr lang="en-GB" sz="2400" spc="-1">
                <a:latin typeface="Calibri"/>
              </a:rPr>
              <a:t>, </a:t>
            </a:r>
            <a:r>
              <a:rPr lang="en-GB" sz="2400" spc="-1" err="1">
                <a:latin typeface="Calibri"/>
              </a:rPr>
              <a:t>uzraksti</a:t>
            </a:r>
            <a:r>
              <a:rPr lang="en-GB" sz="2400" spc="-1">
                <a:latin typeface="Calibri"/>
              </a:rPr>
              <a:t>, </a:t>
            </a:r>
            <a:r>
              <a:rPr lang="en-GB" sz="2400" spc="-1" err="1">
                <a:latin typeface="Calibri"/>
              </a:rPr>
              <a:t>kā</a:t>
            </a:r>
            <a:r>
              <a:rPr lang="en-GB" sz="2400" spc="-1">
                <a:latin typeface="Calibri"/>
              </a:rPr>
              <a:t> Arturs Skuja </a:t>
            </a:r>
            <a:r>
              <a:rPr lang="en-GB" sz="2400" spc="-1" err="1">
                <a:latin typeface="Calibri"/>
              </a:rPr>
              <a:t>uz</a:t>
            </a:r>
            <a:r>
              <a:rPr lang="en-GB" sz="2400" spc="-1">
                <a:latin typeface="Calibri"/>
              </a:rPr>
              <a:t> </a:t>
            </a:r>
            <a:r>
              <a:rPr lang="en-GB" sz="2400" spc="-1" err="1">
                <a:latin typeface="Calibri"/>
              </a:rPr>
              <a:t>tiem</a:t>
            </a:r>
            <a:r>
              <a:rPr lang="en-GB" sz="2400" spc="-1">
                <a:latin typeface="Calibri"/>
              </a:rPr>
              <a:t> </a:t>
            </a:r>
            <a:r>
              <a:rPr lang="en-GB" sz="2400" spc="-1" err="1">
                <a:latin typeface="Calibri"/>
              </a:rPr>
              <a:t>atbildētu</a:t>
            </a:r>
            <a:r>
              <a:rPr lang="en-GB" sz="2400" spc="-1">
                <a:latin typeface="Calibri"/>
              </a:rPr>
              <a:t>!</a:t>
            </a:r>
          </a:p>
          <a:p>
            <a:pPr marL="0" lvl="0" indent="0">
              <a:buNone/>
            </a:pPr>
            <a:endParaRPr lang="lv-LV" sz="2400" spc="-1">
              <a:latin typeface="Arial"/>
            </a:endParaRPr>
          </a:p>
          <a:p>
            <a:pPr marL="285750" lvl="0" indent="-285750">
              <a:buClr>
                <a:srgbClr val="000000"/>
              </a:buClr>
              <a:buFont typeface="Wingdings" pitchFamily="2"/>
              <a:buChar char="ü"/>
            </a:pPr>
            <a:r>
              <a:rPr lang="en-GB" sz="2400" i="1" spc="-1" err="1">
                <a:latin typeface="Calibri"/>
              </a:rPr>
              <a:t>Atceries</a:t>
            </a:r>
            <a:r>
              <a:rPr lang="en-GB" sz="2400" i="1" spc="-1">
                <a:latin typeface="Calibri"/>
              </a:rPr>
              <a:t>, ka </a:t>
            </a:r>
            <a:r>
              <a:rPr lang="en-GB" sz="2400" i="1" spc="-1" err="1">
                <a:latin typeface="Calibri"/>
              </a:rPr>
              <a:t>intervijai</a:t>
            </a:r>
            <a:r>
              <a:rPr lang="en-GB" sz="2400" i="1" spc="-1">
                <a:latin typeface="Calibri"/>
              </a:rPr>
              <a:t> </a:t>
            </a:r>
            <a:r>
              <a:rPr lang="en-GB" sz="2400" i="1" spc="-1" err="1">
                <a:latin typeface="Calibri"/>
              </a:rPr>
              <a:t>ir</a:t>
            </a:r>
            <a:r>
              <a:rPr lang="en-GB" sz="2400" i="1" spc="-1">
                <a:latin typeface="Calibri"/>
              </a:rPr>
              <a:t> </a:t>
            </a:r>
            <a:r>
              <a:rPr lang="en-GB" sz="2400" i="1" spc="-1" err="1">
                <a:latin typeface="Calibri"/>
              </a:rPr>
              <a:t>ievaddaļa</a:t>
            </a:r>
            <a:r>
              <a:rPr lang="en-GB" sz="2400" i="1" spc="-1">
                <a:latin typeface="Calibri"/>
              </a:rPr>
              <a:t>, </a:t>
            </a:r>
            <a:r>
              <a:rPr lang="en-GB" sz="2400" i="1" spc="-1" err="1">
                <a:latin typeface="Calibri"/>
              </a:rPr>
              <a:t>kurā</a:t>
            </a:r>
            <a:r>
              <a:rPr lang="en-GB" sz="2400" i="1" spc="-1">
                <a:latin typeface="Calibri"/>
              </a:rPr>
              <a:t> </a:t>
            </a:r>
            <a:r>
              <a:rPr lang="en-GB" sz="2400" i="1" spc="-1" err="1">
                <a:latin typeface="Calibri"/>
              </a:rPr>
              <a:t>pateikts</a:t>
            </a:r>
            <a:r>
              <a:rPr lang="en-GB" sz="2400" i="1" spc="-1">
                <a:latin typeface="Calibri"/>
              </a:rPr>
              <a:t> </a:t>
            </a:r>
            <a:r>
              <a:rPr lang="en-GB" sz="2400" i="1" spc="-1" err="1">
                <a:latin typeface="Calibri"/>
              </a:rPr>
              <a:t>intervijas</a:t>
            </a:r>
            <a:r>
              <a:rPr lang="en-GB" sz="2400" i="1" spc="-1">
                <a:latin typeface="Calibri"/>
              </a:rPr>
              <a:t> </a:t>
            </a:r>
            <a:r>
              <a:rPr lang="en-GB" sz="2400" i="1" spc="-1" err="1">
                <a:latin typeface="Calibri"/>
              </a:rPr>
              <a:t>mērķis</a:t>
            </a:r>
            <a:r>
              <a:rPr lang="en-GB" sz="2400" i="1" spc="-1">
                <a:latin typeface="Calibri"/>
              </a:rPr>
              <a:t>, un </a:t>
            </a:r>
            <a:r>
              <a:rPr lang="en-GB" sz="2400" i="1" spc="-1" err="1">
                <a:latin typeface="Calibri"/>
              </a:rPr>
              <a:t>nobeiguma</a:t>
            </a:r>
            <a:r>
              <a:rPr lang="en-GB" sz="2400" i="1" spc="-1">
                <a:latin typeface="Calibri"/>
              </a:rPr>
              <a:t> </a:t>
            </a:r>
            <a:r>
              <a:rPr lang="en-GB" sz="2400" i="1" spc="-1" err="1">
                <a:latin typeface="Calibri"/>
              </a:rPr>
              <a:t>daļa</a:t>
            </a:r>
            <a:r>
              <a:rPr lang="en-GB" sz="2400" i="1" spc="-1">
                <a:latin typeface="Calibri"/>
              </a:rPr>
              <a:t> </a:t>
            </a:r>
            <a:r>
              <a:rPr lang="en-GB" sz="2400" i="1" spc="-1" err="1">
                <a:latin typeface="Calibri"/>
              </a:rPr>
              <a:t>ar</a:t>
            </a:r>
            <a:r>
              <a:rPr lang="en-GB" sz="2400" i="1" spc="-1">
                <a:latin typeface="Calibri"/>
              </a:rPr>
              <a:t> </a:t>
            </a:r>
            <a:r>
              <a:rPr lang="en-GB" sz="2400" i="1" spc="-1" err="1">
                <a:latin typeface="Calibri"/>
              </a:rPr>
              <a:t>atvadīšanās</a:t>
            </a:r>
            <a:r>
              <a:rPr lang="en-GB" sz="2400" i="1" spc="-1">
                <a:latin typeface="Calibri"/>
              </a:rPr>
              <a:t> </a:t>
            </a:r>
            <a:r>
              <a:rPr lang="en-GB" sz="2400" i="1" spc="-1" err="1">
                <a:latin typeface="Calibri"/>
              </a:rPr>
              <a:t>frāzēm</a:t>
            </a:r>
            <a:r>
              <a:rPr lang="en-GB" sz="2400" i="1" spc="-1">
                <a:latin typeface="Calibri"/>
              </a:rPr>
              <a:t>!</a:t>
            </a:r>
            <a:endParaRPr lang="lv-LV" sz="2400" i="1" spc="-1">
              <a:latin typeface="Arial"/>
            </a:endParaRPr>
          </a:p>
          <a:p>
            <a:pPr marL="285750" lvl="0" indent="-285750">
              <a:buClr>
                <a:srgbClr val="000000"/>
              </a:buClr>
              <a:buFont typeface="Wingdings" pitchFamily="2"/>
              <a:buChar char="ü"/>
            </a:pPr>
            <a:r>
              <a:rPr lang="en-GB" sz="2400" i="1" spc="-1" err="1">
                <a:latin typeface="Calibri"/>
              </a:rPr>
              <a:t>Veido</a:t>
            </a:r>
            <a:r>
              <a:rPr lang="en-GB" sz="2400" i="1" spc="-1">
                <a:latin typeface="Calibri"/>
              </a:rPr>
              <a:t> </a:t>
            </a:r>
            <a:r>
              <a:rPr lang="en-GB" sz="2400" i="1" spc="-1" err="1">
                <a:latin typeface="Calibri"/>
              </a:rPr>
              <a:t>daudzveidīgus</a:t>
            </a:r>
            <a:r>
              <a:rPr lang="en-GB" sz="2400" i="1" spc="-1">
                <a:latin typeface="Calibri"/>
              </a:rPr>
              <a:t> </a:t>
            </a:r>
            <a:r>
              <a:rPr lang="en-GB" sz="2400" i="1" spc="-1" err="1">
                <a:latin typeface="Calibri"/>
              </a:rPr>
              <a:t>jautājumus</a:t>
            </a:r>
            <a:r>
              <a:rPr lang="en-GB" sz="2400" i="1" spc="-1">
                <a:latin typeface="Calibri"/>
              </a:rPr>
              <a:t> (kas, </a:t>
            </a:r>
            <a:r>
              <a:rPr lang="en-GB" sz="2400" i="1" spc="-1" err="1">
                <a:latin typeface="Calibri"/>
              </a:rPr>
              <a:t>kad</a:t>
            </a:r>
            <a:r>
              <a:rPr lang="en-GB" sz="2400" i="1" spc="-1">
                <a:latin typeface="Calibri"/>
              </a:rPr>
              <a:t>, </a:t>
            </a:r>
            <a:r>
              <a:rPr lang="en-GB" sz="2400" i="1" spc="-1" err="1">
                <a:latin typeface="Calibri"/>
              </a:rPr>
              <a:t>kur</a:t>
            </a:r>
            <a:r>
              <a:rPr lang="en-GB" sz="2400" i="1" spc="-1">
                <a:latin typeface="Calibri"/>
              </a:rPr>
              <a:t>, </a:t>
            </a:r>
            <a:r>
              <a:rPr lang="en-GB" sz="2400" i="1" spc="-1" err="1">
                <a:latin typeface="Calibri"/>
              </a:rPr>
              <a:t>kāpēc</a:t>
            </a:r>
            <a:r>
              <a:rPr lang="en-GB" sz="2400" i="1" spc="-1">
                <a:latin typeface="Calibri"/>
              </a:rPr>
              <a:t> </a:t>
            </a:r>
            <a:r>
              <a:rPr lang="en-GB" sz="2400" i="1" spc="-1" err="1">
                <a:latin typeface="Calibri"/>
              </a:rPr>
              <a:t>u.c.</a:t>
            </a:r>
            <a:r>
              <a:rPr lang="en-GB" sz="2400" i="1" spc="-1">
                <a:latin typeface="Calibri"/>
              </a:rPr>
              <a:t>)!</a:t>
            </a:r>
            <a:endParaRPr lang="lv-LV" sz="2400" i="1" spc="-1">
              <a:latin typeface="Arial"/>
            </a:endParaRPr>
          </a:p>
          <a:p>
            <a:pPr marL="285750" lvl="0" indent="-285750">
              <a:buClr>
                <a:srgbClr val="000000"/>
              </a:buClr>
              <a:buFont typeface="Wingdings" pitchFamily="2"/>
              <a:buChar char="ü"/>
            </a:pPr>
            <a:r>
              <a:rPr lang="en-GB" sz="2400" i="1" spc="-1" err="1">
                <a:latin typeface="Calibri"/>
              </a:rPr>
              <a:t>Intervijai</a:t>
            </a:r>
            <a:r>
              <a:rPr lang="en-GB" sz="2400" i="1" spc="-1">
                <a:latin typeface="Calibri"/>
              </a:rPr>
              <a:t> </a:t>
            </a:r>
            <a:r>
              <a:rPr lang="en-GB" sz="2400" i="1" spc="-1" err="1">
                <a:latin typeface="Calibri"/>
              </a:rPr>
              <a:t>jābūt</a:t>
            </a:r>
            <a:r>
              <a:rPr lang="en-GB" sz="2400" i="1" spc="-1">
                <a:latin typeface="Calibri"/>
              </a:rPr>
              <a:t> </a:t>
            </a:r>
            <a:r>
              <a:rPr lang="en-GB" sz="2400" i="1" spc="-1" err="1">
                <a:latin typeface="Calibri"/>
              </a:rPr>
              <a:t>loģiskai</a:t>
            </a:r>
            <a:r>
              <a:rPr lang="en-GB" sz="2400" i="1" spc="-1">
                <a:latin typeface="Calibri"/>
              </a:rPr>
              <a:t>, </a:t>
            </a:r>
            <a:r>
              <a:rPr lang="en-GB" sz="2400" i="1" spc="-1" err="1">
                <a:latin typeface="Calibri"/>
              </a:rPr>
              <a:t>secīgai</a:t>
            </a:r>
            <a:r>
              <a:rPr lang="en-GB" sz="2400" i="1" spc="-1">
                <a:latin typeface="Calibri"/>
              </a:rPr>
              <a:t>, </a:t>
            </a:r>
            <a:r>
              <a:rPr lang="en-GB" sz="2400" i="1" spc="-1" err="1">
                <a:latin typeface="Calibri"/>
              </a:rPr>
              <a:t>strukturētai</a:t>
            </a:r>
            <a:r>
              <a:rPr lang="en-GB" sz="2400" i="1" spc="-1">
                <a:latin typeface="Calibri"/>
              </a:rPr>
              <a:t>!</a:t>
            </a:r>
            <a:endParaRPr lang="lv-LV" sz="2400" i="1" spc="-1">
              <a:latin typeface="Arial"/>
            </a:endParaRPr>
          </a:p>
          <a:p>
            <a:pPr marL="0" indent="0">
              <a:buNone/>
            </a:pPr>
            <a:endParaRPr lang="lv-LV" sz="2400"/>
          </a:p>
        </p:txBody>
      </p:sp>
      <p:sp>
        <p:nvSpPr>
          <p:cNvPr id="4" name="Slaida numura vietturis 3">
            <a:extLst>
              <a:ext uri="{FF2B5EF4-FFF2-40B4-BE49-F238E27FC236}">
                <a16:creationId xmlns:a16="http://schemas.microsoft.com/office/drawing/2014/main" id="{008C492F-8861-2BA7-C0DF-BB88C9442E33}"/>
              </a:ext>
            </a:extLst>
          </p:cNvPr>
          <p:cNvSpPr>
            <a:spLocks noGrp="1"/>
          </p:cNvSpPr>
          <p:nvPr>
            <p:ph type="sldNum" sz="quarter" idx="12"/>
          </p:nvPr>
        </p:nvSpPr>
        <p:spPr/>
        <p:txBody>
          <a:bodyPr/>
          <a:lstStyle/>
          <a:p>
            <a:fld id="{A74D4EDB-5B2A-4D4F-BA8F-2F861CBBE6F3}" type="slidenum">
              <a:rPr lang="lv-LV" smtClean="0"/>
              <a:t>20</a:t>
            </a:fld>
            <a:endParaRPr lang="lv-LV"/>
          </a:p>
        </p:txBody>
      </p:sp>
    </p:spTree>
    <p:extLst>
      <p:ext uri="{BB962C8B-B14F-4D97-AF65-F5344CB8AC3E}">
        <p14:creationId xmlns:p14="http://schemas.microsoft.com/office/powerpoint/2010/main" val="365054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51CB644-B976-C157-B0BA-F6CA66F6EDA7}"/>
              </a:ext>
            </a:extLst>
          </p:cNvPr>
          <p:cNvSpPr>
            <a:spLocks noGrp="1"/>
          </p:cNvSpPr>
          <p:nvPr>
            <p:ph type="title"/>
          </p:nvPr>
        </p:nvSpPr>
        <p:spPr>
          <a:xfrm>
            <a:off x="1171074" y="1396686"/>
            <a:ext cx="3240506" cy="4064628"/>
          </a:xfrm>
        </p:spPr>
        <p:txBody>
          <a:bodyPr>
            <a:normAutofit/>
          </a:bodyPr>
          <a:lstStyle/>
          <a:p>
            <a:r>
              <a:rPr lang="en-US">
                <a:solidFill>
                  <a:srgbClr val="FFFFFF"/>
                </a:solidFill>
              </a:rPr>
              <a:t>Secinājumi</a:t>
            </a:r>
            <a:endParaRPr lang="lv-LV">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CE3A0B97-228C-3F87-0DA5-88979EC127FE}"/>
              </a:ext>
            </a:extLst>
          </p:cNvPr>
          <p:cNvSpPr>
            <a:spLocks noGrp="1"/>
          </p:cNvSpPr>
          <p:nvPr>
            <p:ph idx="1"/>
          </p:nvPr>
        </p:nvSpPr>
        <p:spPr>
          <a:xfrm>
            <a:off x="5370153" y="1526033"/>
            <a:ext cx="5536397" cy="3935281"/>
          </a:xfrm>
        </p:spPr>
        <p:txBody>
          <a:bodyPr>
            <a:normAutofit/>
          </a:bodyPr>
          <a:lstStyle/>
          <a:p>
            <a:pPr marL="0" lvl="0" indent="0">
              <a:buNone/>
            </a:pPr>
            <a:r>
              <a:rPr lang="en-US" dirty="0" err="1"/>
              <a:t>Izmantojot</a:t>
            </a:r>
            <a:r>
              <a:rPr lang="en-US" dirty="0"/>
              <a:t> </a:t>
            </a:r>
            <a:r>
              <a:rPr lang="en-US" dirty="0" err="1"/>
              <a:t>stundā</a:t>
            </a:r>
            <a:r>
              <a:rPr lang="en-US" dirty="0"/>
              <a:t> </a:t>
            </a:r>
            <a:r>
              <a:rPr lang="en-US" dirty="0" err="1"/>
              <a:t>apgūtos</a:t>
            </a:r>
            <a:r>
              <a:rPr lang="en-US" dirty="0"/>
              <a:t> </a:t>
            </a:r>
            <a:r>
              <a:rPr lang="en-US" dirty="0" err="1"/>
              <a:t>jēdzienus</a:t>
            </a:r>
            <a:r>
              <a:rPr lang="en-US" dirty="0"/>
              <a:t>, </a:t>
            </a:r>
            <a:r>
              <a:rPr lang="en-US" dirty="0" err="1"/>
              <a:t>uzraksti</a:t>
            </a:r>
            <a:r>
              <a:rPr lang="en-US" dirty="0"/>
              <a:t> </a:t>
            </a:r>
            <a:r>
              <a:rPr lang="en-US" dirty="0" err="1"/>
              <a:t>secinājumu</a:t>
            </a:r>
            <a:r>
              <a:rPr lang="en-US" dirty="0"/>
              <a:t> par Arturu </a:t>
            </a:r>
            <a:r>
              <a:rPr lang="en-US" dirty="0" err="1"/>
              <a:t>Skuju</a:t>
            </a:r>
            <a:r>
              <a:rPr lang="en-US" dirty="0"/>
              <a:t>! </a:t>
            </a:r>
            <a:r>
              <a:rPr lang="en-US" dirty="0" err="1"/>
              <a:t>Veido</a:t>
            </a:r>
            <a:r>
              <a:rPr lang="en-US" dirty="0"/>
              <a:t> </a:t>
            </a:r>
            <a:r>
              <a:rPr lang="en-US" dirty="0" err="1"/>
              <a:t>katru</a:t>
            </a:r>
            <a:r>
              <a:rPr lang="en-US" dirty="0"/>
              <a:t> </a:t>
            </a:r>
            <a:r>
              <a:rPr lang="en-US" dirty="0" err="1"/>
              <a:t>secinājumu</a:t>
            </a:r>
            <a:r>
              <a:rPr lang="en-US" dirty="0"/>
              <a:t> </a:t>
            </a:r>
            <a:r>
              <a:rPr lang="en-US" dirty="0" err="1"/>
              <a:t>saliktā</a:t>
            </a:r>
            <a:r>
              <a:rPr lang="en-US" dirty="0"/>
              <a:t> </a:t>
            </a:r>
            <a:r>
              <a:rPr lang="en-US" dirty="0" err="1"/>
              <a:t>teikumā</a:t>
            </a:r>
            <a:r>
              <a:rPr lang="en-US" dirty="0"/>
              <a:t>!</a:t>
            </a:r>
          </a:p>
          <a:p>
            <a:pPr marL="0" lvl="0" indent="0">
              <a:buNone/>
            </a:pPr>
            <a:endParaRPr lang="lv-LV" b="1" dirty="0"/>
          </a:p>
          <a:p>
            <a:pPr marL="0" lvl="0" indent="0">
              <a:buNone/>
            </a:pPr>
            <a:r>
              <a:rPr lang="en-US" b="1" dirty="0"/>
              <a:t>Artura </a:t>
            </a:r>
            <a:r>
              <a:rPr lang="en-US" b="1" dirty="0" err="1"/>
              <a:t>Skujas</a:t>
            </a:r>
            <a:r>
              <a:rPr lang="en-US" b="1" dirty="0"/>
              <a:t> </a:t>
            </a:r>
            <a:r>
              <a:rPr lang="en-US" b="1" dirty="0" err="1"/>
              <a:t>identitāte</a:t>
            </a:r>
            <a:r>
              <a:rPr lang="en-US" b="1" dirty="0"/>
              <a:t>:</a:t>
            </a:r>
          </a:p>
          <a:p>
            <a:pPr marL="0" lvl="0" indent="0">
              <a:buNone/>
            </a:pPr>
            <a:endParaRPr lang="lv-LV" b="1" dirty="0"/>
          </a:p>
          <a:p>
            <a:pPr marL="0" lvl="0" indent="0">
              <a:buNone/>
            </a:pPr>
            <a:r>
              <a:rPr lang="en-US" b="1" dirty="0"/>
              <a:t>Artura </a:t>
            </a:r>
            <a:r>
              <a:rPr lang="en-US" b="1" dirty="0" err="1"/>
              <a:t>Skujas</a:t>
            </a:r>
            <a:r>
              <a:rPr lang="en-US" b="1" dirty="0"/>
              <a:t> </a:t>
            </a:r>
            <a:r>
              <a:rPr lang="en-US" b="1" dirty="0" err="1"/>
              <a:t>patība</a:t>
            </a:r>
            <a:r>
              <a:rPr lang="en-US" b="1" dirty="0"/>
              <a:t>:</a:t>
            </a:r>
          </a:p>
          <a:p>
            <a:pPr marL="0" indent="0">
              <a:buNone/>
            </a:pPr>
            <a:endParaRPr lang="lv-LV" dirty="0"/>
          </a:p>
        </p:txBody>
      </p:sp>
      <p:sp>
        <p:nvSpPr>
          <p:cNvPr id="4" name="Slaida numura vietturis 3">
            <a:extLst>
              <a:ext uri="{FF2B5EF4-FFF2-40B4-BE49-F238E27FC236}">
                <a16:creationId xmlns:a16="http://schemas.microsoft.com/office/drawing/2014/main" id="{E7CC95AB-E8CD-243B-4E41-DA534861D7EB}"/>
              </a:ext>
            </a:extLst>
          </p:cNvPr>
          <p:cNvSpPr>
            <a:spLocks noGrp="1"/>
          </p:cNvSpPr>
          <p:nvPr>
            <p:ph type="sldNum" sz="quarter" idx="12"/>
          </p:nvPr>
        </p:nvSpPr>
        <p:spPr/>
        <p:txBody>
          <a:bodyPr/>
          <a:lstStyle/>
          <a:p>
            <a:fld id="{A74D4EDB-5B2A-4D4F-BA8F-2F861CBBE6F3}" type="slidenum">
              <a:rPr lang="lv-LV" smtClean="0"/>
              <a:t>21</a:t>
            </a:fld>
            <a:endParaRPr lang="lv-LV"/>
          </a:p>
        </p:txBody>
      </p:sp>
    </p:spTree>
    <p:extLst>
      <p:ext uri="{BB962C8B-B14F-4D97-AF65-F5344CB8AC3E}">
        <p14:creationId xmlns:p14="http://schemas.microsoft.com/office/powerpoint/2010/main" val="368341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FFF8B6-4482-F659-DF87-FAB15BA44425}"/>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AFE22342-9F66-1651-6888-0B7A94381C4B}"/>
              </a:ext>
            </a:extLst>
          </p:cNvPr>
          <p:cNvSpPr>
            <a:spLocks noGrp="1"/>
          </p:cNvSpPr>
          <p:nvPr>
            <p:ph type="title"/>
          </p:nvPr>
        </p:nvSpPr>
        <p:spPr>
          <a:xfrm>
            <a:off x="7631863" y="1617785"/>
            <a:ext cx="3683837" cy="2405574"/>
          </a:xfrm>
        </p:spPr>
        <p:txBody>
          <a:bodyPr vert="horz" lIns="91440" tIns="45720" rIns="91440" bIns="45720" rtlCol="0" anchor="t">
            <a:normAutofit/>
          </a:bodyPr>
          <a:lstStyle/>
          <a:p>
            <a:pPr algn="ctr"/>
            <a:r>
              <a:rPr lang="lv-LV" sz="3600" dirty="0"/>
              <a:t>Piemērs</a:t>
            </a:r>
            <a:br>
              <a:rPr lang="lv-LV" sz="3600" dirty="0"/>
            </a:br>
            <a:r>
              <a:rPr lang="lv-LV" sz="3600" dirty="0"/>
              <a:t>(Latviešu valoda un literatūra)</a:t>
            </a:r>
            <a:endParaRPr lang="en-US" sz="3600" dirty="0"/>
          </a:p>
        </p:txBody>
      </p:sp>
      <p:pic>
        <p:nvPicPr>
          <p:cNvPr id="3074" name="Picture 2" descr="Dzimtenīte — Literatūra">
            <a:extLst>
              <a:ext uri="{FF2B5EF4-FFF2-40B4-BE49-F238E27FC236}">
                <a16:creationId xmlns:a16="http://schemas.microsoft.com/office/drawing/2014/main" id="{FE1232D2-916D-3508-8727-D311F8B905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94" r="2" b="27282"/>
          <a:stretch>
            <a:fillRect/>
          </a:stretch>
        </p:blipFill>
        <p:spPr bwMode="auto">
          <a:xfrm>
            <a:off x="79095" y="104930"/>
            <a:ext cx="6218425" cy="6355830"/>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3080" name="Rectangle 3079">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aida numura vietturis 2">
            <a:extLst>
              <a:ext uri="{FF2B5EF4-FFF2-40B4-BE49-F238E27FC236}">
                <a16:creationId xmlns:a16="http://schemas.microsoft.com/office/drawing/2014/main" id="{650E529A-358B-E005-F0DB-69E349351799}"/>
              </a:ext>
            </a:extLst>
          </p:cNvPr>
          <p:cNvSpPr>
            <a:spLocks noGrp="1"/>
          </p:cNvSpPr>
          <p:nvPr>
            <p:ph type="sldNum" sz="quarter" idx="12"/>
          </p:nvPr>
        </p:nvSpPr>
        <p:spPr/>
        <p:txBody>
          <a:bodyPr/>
          <a:lstStyle/>
          <a:p>
            <a:fld id="{A74D4EDB-5B2A-4D4F-BA8F-2F861CBBE6F3}" type="slidenum">
              <a:rPr lang="lv-LV" smtClean="0"/>
              <a:t>22</a:t>
            </a:fld>
            <a:endParaRPr lang="lv-LV"/>
          </a:p>
        </p:txBody>
      </p:sp>
    </p:spTree>
    <p:extLst>
      <p:ext uri="{BB962C8B-B14F-4D97-AF65-F5344CB8AC3E}">
        <p14:creationId xmlns:p14="http://schemas.microsoft.com/office/powerpoint/2010/main" val="217142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0FD0783-53B5-E4E6-E2BC-D09135D2CFDC}"/>
              </a:ext>
            </a:extLst>
          </p:cNvPr>
          <p:cNvSpPr>
            <a:spLocks noGrp="1"/>
          </p:cNvSpPr>
          <p:nvPr>
            <p:ph type="title"/>
          </p:nvPr>
        </p:nvSpPr>
        <p:spPr>
          <a:xfrm>
            <a:off x="1071796" y="365125"/>
            <a:ext cx="10282003" cy="1123099"/>
          </a:xfrm>
        </p:spPr>
        <p:txBody>
          <a:bodyPr>
            <a:normAutofit fontScale="90000"/>
          </a:bodyPr>
          <a:lstStyle/>
          <a:p>
            <a:r>
              <a:rPr lang="lv-LV" sz="3800" dirty="0"/>
              <a:t>Sasniedzamo rezultātu veidi eksāmenā (valodas joma) </a:t>
            </a:r>
            <a:r>
              <a:rPr lang="lv-LV" sz="2000" dirty="0"/>
              <a:t>(Avots: VPD programmas 2024./2025.m.g.)</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atura vietturis 4">
            <a:extLst>
              <a:ext uri="{FF2B5EF4-FFF2-40B4-BE49-F238E27FC236}">
                <a16:creationId xmlns:a16="http://schemas.microsoft.com/office/drawing/2014/main" id="{0FDE8563-61A6-32AA-C716-36438C4F8BFD}"/>
              </a:ext>
            </a:extLst>
          </p:cNvPr>
          <p:cNvGraphicFramePr>
            <a:graphicFrameLocks noGrp="1"/>
          </p:cNvGraphicFramePr>
          <p:nvPr>
            <p:ph idx="1"/>
            <p:extLst>
              <p:ext uri="{D42A27DB-BD31-4B8C-83A1-F6EECF244321}">
                <p14:modId xmlns:p14="http://schemas.microsoft.com/office/powerpoint/2010/main" val="340579527"/>
              </p:ext>
            </p:extLst>
          </p:nvPr>
        </p:nvGraphicFramePr>
        <p:xfrm>
          <a:off x="688299" y="2055813"/>
          <a:ext cx="10515601" cy="3755400"/>
        </p:xfrm>
        <a:graphic>
          <a:graphicData uri="http://schemas.openxmlformats.org/drawingml/2006/table">
            <a:tbl>
              <a:tblPr firstRow="1" bandRow="1">
                <a:tableStyleId>{5C22544A-7EE6-4342-B048-85BDC9FD1C3A}</a:tableStyleId>
              </a:tblPr>
              <a:tblGrid>
                <a:gridCol w="5288550">
                  <a:extLst>
                    <a:ext uri="{9D8B030D-6E8A-4147-A177-3AD203B41FA5}">
                      <a16:colId xmlns:a16="http://schemas.microsoft.com/office/drawing/2014/main" val="1088924740"/>
                    </a:ext>
                  </a:extLst>
                </a:gridCol>
                <a:gridCol w="5227051">
                  <a:extLst>
                    <a:ext uri="{9D8B030D-6E8A-4147-A177-3AD203B41FA5}">
                      <a16:colId xmlns:a16="http://schemas.microsoft.com/office/drawing/2014/main" val="2552186991"/>
                    </a:ext>
                  </a:extLst>
                </a:gridCol>
              </a:tblGrid>
              <a:tr h="397206">
                <a:tc>
                  <a:txBody>
                    <a:bodyPr/>
                    <a:lstStyle/>
                    <a:p>
                      <a:r>
                        <a:rPr lang="lv-LV" sz="1800"/>
                        <a:t>OL eksāmens</a:t>
                      </a:r>
                    </a:p>
                  </a:txBody>
                  <a:tcPr marL="90274" marR="90274" marT="45137" marB="45137"/>
                </a:tc>
                <a:tc>
                  <a:txBody>
                    <a:bodyPr/>
                    <a:lstStyle/>
                    <a:p>
                      <a:r>
                        <a:rPr lang="lv-LV" sz="1800"/>
                        <a:t>AL eksāmens</a:t>
                      </a:r>
                    </a:p>
                  </a:txBody>
                  <a:tcPr marL="90274" marR="90274" marT="45137" marB="45137"/>
                </a:tc>
                <a:extLst>
                  <a:ext uri="{0D108BD9-81ED-4DB2-BD59-A6C34878D82A}">
                    <a16:rowId xmlns:a16="http://schemas.microsoft.com/office/drawing/2014/main" val="4129324369"/>
                  </a:ext>
                </a:extLst>
              </a:tr>
              <a:tr h="1209672">
                <a:tc>
                  <a:txBody>
                    <a:bodyPr/>
                    <a:lstStyle/>
                    <a:p>
                      <a:r>
                        <a:rPr lang="lv-LV" sz="1800"/>
                        <a:t>● Pārzina valodas funkcionālos stilus, tiem raksturīgās pazīmes, kā arī tipiskos izteiksmes līdzekļus.</a:t>
                      </a:r>
                    </a:p>
                  </a:txBody>
                  <a:tcPr marL="90274" marR="90274" marT="45137" marB="45137"/>
                </a:tc>
                <a:tc>
                  <a:txBody>
                    <a:bodyPr/>
                    <a:lstStyle/>
                    <a:p>
                      <a:r>
                        <a:rPr lang="lv-LV" sz="1800"/>
                        <a:t>• Zina, izprot un raksturo dažādus latviešu valodas paveidus un funkcionālos stilus, tiem raksturīgās pazīmes un tipiskos izteiksmes līdzekļus, kā arī to mijiedarbību un izpausmi tekstā. </a:t>
                      </a:r>
                    </a:p>
                  </a:txBody>
                  <a:tcPr marL="90274" marR="90274" marT="45137" marB="45137"/>
                </a:tc>
                <a:extLst>
                  <a:ext uri="{0D108BD9-81ED-4DB2-BD59-A6C34878D82A}">
                    <a16:rowId xmlns:a16="http://schemas.microsoft.com/office/drawing/2014/main" val="1154849897"/>
                  </a:ext>
                </a:extLst>
              </a:tr>
              <a:tr h="1209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a:t>● Pilnvērtīgi nosaka, skaidro, raksturo, analizē, pamato tekstā lietotos valodas līdzekļus no strukturālā, semantiskā un funkcionālā viedokļa.</a:t>
                      </a:r>
                    </a:p>
                    <a:p>
                      <a:endParaRPr lang="lv-LV" sz="1800"/>
                    </a:p>
                  </a:txBody>
                  <a:tcPr marL="90274" marR="90274" marT="45137" marB="45137"/>
                </a:tc>
                <a:tc>
                  <a:txBody>
                    <a:bodyPr/>
                    <a:lstStyle/>
                    <a:p>
                      <a:r>
                        <a:rPr lang="lv-LV" sz="1800"/>
                        <a:t>• Izprot un raksturo valodas līdzekļus, kas raksturīgi autora individuālajam stilam. </a:t>
                      </a:r>
                    </a:p>
                  </a:txBody>
                  <a:tcPr marL="90274" marR="90274" marT="45137" marB="45137"/>
                </a:tc>
                <a:extLst>
                  <a:ext uri="{0D108BD9-81ED-4DB2-BD59-A6C34878D82A}">
                    <a16:rowId xmlns:a16="http://schemas.microsoft.com/office/drawing/2014/main" val="3307156374"/>
                  </a:ext>
                </a:extLst>
              </a:tr>
              <a:tr h="938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 Vērtē valodas līdzekļus, ja nepieciešams, piedāvā uzlabojumus.</a:t>
                      </a:r>
                    </a:p>
                    <a:p>
                      <a:endParaRPr lang="lv-LV" sz="1800" dirty="0"/>
                    </a:p>
                  </a:txBody>
                  <a:tcPr marL="90274" marR="90274" marT="45137" marB="45137"/>
                </a:tc>
                <a:tc>
                  <a:txBody>
                    <a:bodyPr/>
                    <a:lstStyle/>
                    <a:p>
                      <a:r>
                        <a:rPr lang="lv-LV" sz="1800" dirty="0"/>
                        <a:t>• Precīzi lieto jomas terminoloģiju. </a:t>
                      </a:r>
                    </a:p>
                  </a:txBody>
                  <a:tcPr marL="90274" marR="90274" marT="45137" marB="45137"/>
                </a:tc>
                <a:extLst>
                  <a:ext uri="{0D108BD9-81ED-4DB2-BD59-A6C34878D82A}">
                    <a16:rowId xmlns:a16="http://schemas.microsoft.com/office/drawing/2014/main" val="1395003919"/>
                  </a:ext>
                </a:extLst>
              </a:tr>
            </a:tbl>
          </a:graphicData>
        </a:graphic>
      </p:graphicFrame>
      <p:sp>
        <p:nvSpPr>
          <p:cNvPr id="3" name="Slaida numura vietturis 2">
            <a:extLst>
              <a:ext uri="{FF2B5EF4-FFF2-40B4-BE49-F238E27FC236}">
                <a16:creationId xmlns:a16="http://schemas.microsoft.com/office/drawing/2014/main" id="{1E59A2D8-B290-9200-7A9E-6B75D8925173}"/>
              </a:ext>
            </a:extLst>
          </p:cNvPr>
          <p:cNvSpPr>
            <a:spLocks noGrp="1"/>
          </p:cNvSpPr>
          <p:nvPr>
            <p:ph type="sldNum" sz="quarter" idx="12"/>
          </p:nvPr>
        </p:nvSpPr>
        <p:spPr/>
        <p:txBody>
          <a:bodyPr/>
          <a:lstStyle/>
          <a:p>
            <a:fld id="{A74D4EDB-5B2A-4D4F-BA8F-2F861CBBE6F3}" type="slidenum">
              <a:rPr lang="lv-LV" smtClean="0"/>
              <a:t>23</a:t>
            </a:fld>
            <a:endParaRPr lang="lv-LV"/>
          </a:p>
        </p:txBody>
      </p:sp>
    </p:spTree>
    <p:extLst>
      <p:ext uri="{BB962C8B-B14F-4D97-AF65-F5344CB8AC3E}">
        <p14:creationId xmlns:p14="http://schemas.microsoft.com/office/powerpoint/2010/main" val="63676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6C865D6-83F3-A0A6-C35B-43168D8D61DA}"/>
              </a:ext>
            </a:extLst>
          </p:cNvPr>
          <p:cNvSpPr>
            <a:spLocks noGrp="1"/>
          </p:cNvSpPr>
          <p:nvPr>
            <p:ph type="title"/>
          </p:nvPr>
        </p:nvSpPr>
        <p:spPr>
          <a:xfrm>
            <a:off x="1171074" y="1396686"/>
            <a:ext cx="3240506" cy="4064628"/>
          </a:xfrm>
        </p:spPr>
        <p:txBody>
          <a:bodyPr>
            <a:normAutofit/>
          </a:bodyPr>
          <a:lstStyle/>
          <a:p>
            <a:r>
              <a:rPr lang="lv-LV">
                <a:solidFill>
                  <a:srgbClr val="FFFFFF"/>
                </a:solidFill>
              </a:rPr>
              <a:t>Intervijas ar A.Manfeldi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D6A7A767-DA11-CEF8-AB48-2B53AE94617D}"/>
              </a:ext>
            </a:extLst>
          </p:cNvPr>
          <p:cNvSpPr>
            <a:spLocks noGrp="1"/>
          </p:cNvSpPr>
          <p:nvPr>
            <p:ph idx="1"/>
          </p:nvPr>
        </p:nvSpPr>
        <p:spPr>
          <a:xfrm>
            <a:off x="5276089" y="1119031"/>
            <a:ext cx="5630462" cy="4342283"/>
          </a:xfrm>
        </p:spPr>
        <p:txBody>
          <a:bodyPr>
            <a:normAutofit/>
          </a:bodyPr>
          <a:lstStyle/>
          <a:p>
            <a:pPr marL="514350" indent="-514350">
              <a:buAutoNum type="arabicPeriod"/>
            </a:pPr>
            <a:r>
              <a:rPr lang="lv-LV" dirty="0">
                <a:hlinkClick r:id="rId2"/>
              </a:rPr>
              <a:t>Andra </a:t>
            </a:r>
            <a:r>
              <a:rPr lang="lv-LV" dirty="0" err="1">
                <a:hlinkClick r:id="rId2"/>
              </a:rPr>
              <a:t>Manfelde</a:t>
            </a:r>
            <a:r>
              <a:rPr lang="lv-LV" dirty="0">
                <a:hlinkClick r:id="rId2"/>
              </a:rPr>
              <a:t> «Dzimtenīte» - raidījumā Kultūras </a:t>
            </a:r>
            <a:r>
              <a:rPr lang="lv-LV" dirty="0" err="1">
                <a:hlinkClick r:id="rId2"/>
              </a:rPr>
              <a:t>Rondo</a:t>
            </a:r>
            <a:endParaRPr lang="en-US" dirty="0"/>
          </a:p>
          <a:p>
            <a:pPr marL="0" indent="0">
              <a:buNone/>
            </a:pPr>
            <a:endParaRPr lang="lv-LV" dirty="0"/>
          </a:p>
          <a:p>
            <a:pPr marL="0" indent="0">
              <a:buNone/>
            </a:pPr>
            <a:r>
              <a:rPr lang="lv-LV" dirty="0"/>
              <a:t>2. </a:t>
            </a:r>
            <a:r>
              <a:rPr lang="lv-LV" dirty="0">
                <a:hlinkClick r:id="rId3"/>
              </a:rPr>
              <a:t>Andra </a:t>
            </a:r>
            <a:r>
              <a:rPr lang="lv-LV" dirty="0" err="1">
                <a:hlinkClick r:id="rId3"/>
              </a:rPr>
              <a:t>Manfelde</a:t>
            </a:r>
            <a:r>
              <a:rPr lang="lv-LV" dirty="0">
                <a:hlinkClick r:id="rId3"/>
              </a:rPr>
              <a:t>: "Man tā dzīve ir traģikomiska“</a:t>
            </a:r>
            <a:endParaRPr lang="en-US" dirty="0"/>
          </a:p>
          <a:p>
            <a:pPr marL="0" indent="0">
              <a:buNone/>
            </a:pPr>
            <a:endParaRPr lang="lv-LV" dirty="0"/>
          </a:p>
          <a:p>
            <a:pPr marL="0" indent="0">
              <a:buNone/>
            </a:pPr>
            <a:r>
              <a:rPr lang="lv-LV" dirty="0"/>
              <a:t>3.</a:t>
            </a:r>
            <a:r>
              <a:rPr lang="lv-LV" b="1" dirty="0"/>
              <a:t> </a:t>
            </a:r>
            <a:r>
              <a:rPr lang="lv-LV" dirty="0">
                <a:hlinkClick r:id="rId4"/>
              </a:rPr>
              <a:t>LALIGABA | Andra </a:t>
            </a:r>
            <a:r>
              <a:rPr lang="lv-LV" dirty="0" err="1">
                <a:hlinkClick r:id="rId4"/>
              </a:rPr>
              <a:t>Manfelde</a:t>
            </a:r>
            <a:endParaRPr lang="lv-LV" dirty="0"/>
          </a:p>
          <a:p>
            <a:pPr marL="0" indent="0">
              <a:buNone/>
            </a:pPr>
            <a:endParaRPr lang="lv-LV" sz="2000" dirty="0"/>
          </a:p>
        </p:txBody>
      </p:sp>
      <p:sp>
        <p:nvSpPr>
          <p:cNvPr id="4" name="Slaida numura vietturis 3">
            <a:extLst>
              <a:ext uri="{FF2B5EF4-FFF2-40B4-BE49-F238E27FC236}">
                <a16:creationId xmlns:a16="http://schemas.microsoft.com/office/drawing/2014/main" id="{5E1403FF-8F54-9C29-20B3-D686B3CD0A29}"/>
              </a:ext>
            </a:extLst>
          </p:cNvPr>
          <p:cNvSpPr>
            <a:spLocks noGrp="1"/>
          </p:cNvSpPr>
          <p:nvPr>
            <p:ph type="sldNum" sz="quarter" idx="12"/>
          </p:nvPr>
        </p:nvSpPr>
        <p:spPr/>
        <p:txBody>
          <a:bodyPr/>
          <a:lstStyle/>
          <a:p>
            <a:fld id="{A74D4EDB-5B2A-4D4F-BA8F-2F861CBBE6F3}" type="slidenum">
              <a:rPr lang="lv-LV" smtClean="0"/>
              <a:t>24</a:t>
            </a:fld>
            <a:endParaRPr lang="lv-LV"/>
          </a:p>
        </p:txBody>
      </p:sp>
    </p:spTree>
    <p:extLst>
      <p:ext uri="{BB962C8B-B14F-4D97-AF65-F5344CB8AC3E}">
        <p14:creationId xmlns:p14="http://schemas.microsoft.com/office/powerpoint/2010/main" val="2398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1DE4295-C217-5F0F-7FFE-8C726ECB3FBC}"/>
              </a:ext>
            </a:extLst>
          </p:cNvPr>
          <p:cNvSpPr>
            <a:spLocks noGrp="1"/>
          </p:cNvSpPr>
          <p:nvPr>
            <p:ph type="title"/>
          </p:nvPr>
        </p:nvSpPr>
        <p:spPr>
          <a:xfrm>
            <a:off x="838200" y="365125"/>
            <a:ext cx="10515600" cy="1325563"/>
          </a:xfrm>
        </p:spPr>
        <p:txBody>
          <a:bodyPr>
            <a:normAutofit/>
          </a:bodyPr>
          <a:lstStyle/>
          <a:p>
            <a:r>
              <a:rPr lang="lv-LV" sz="5000"/>
              <a:t>Teksta fragmenta valodas raksturojums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88D5D68-6271-2D37-9E95-A78048CCD666}"/>
              </a:ext>
            </a:extLst>
          </p:cNvPr>
          <p:cNvSpPr>
            <a:spLocks noGrp="1"/>
          </p:cNvSpPr>
          <p:nvPr>
            <p:ph idx="1"/>
          </p:nvPr>
        </p:nvSpPr>
        <p:spPr>
          <a:xfrm>
            <a:off x="838200" y="1929384"/>
            <a:ext cx="10515600" cy="4251960"/>
          </a:xfrm>
        </p:spPr>
        <p:txBody>
          <a:bodyPr>
            <a:normAutofit/>
          </a:bodyPr>
          <a:lstStyle/>
          <a:p>
            <a:pPr marL="0" indent="0">
              <a:buNone/>
            </a:pPr>
            <a:r>
              <a:rPr lang="lv-LV" sz="2200" dirty="0"/>
              <a:t>1. Izraksti no teksta vārdus/ vārdu savienojumus/ teikumus, kas tev šķiet neparasti! Pamato savu izvēli!</a:t>
            </a:r>
          </a:p>
          <a:p>
            <a:pPr marL="0" indent="0">
              <a:buNone/>
            </a:pPr>
            <a:r>
              <a:rPr lang="lv-LV" sz="2200" dirty="0"/>
              <a:t>2. Kāda nozīme, tavuprāt, ir daudzpunktes lietojumam tekstā?</a:t>
            </a:r>
          </a:p>
          <a:p>
            <a:pPr marL="0" indent="0">
              <a:buNone/>
            </a:pPr>
            <a:r>
              <a:rPr lang="lv-LV" sz="2200" dirty="0"/>
              <a:t>3.Atrodi teksta fragmentā 3 kontrastus, izraksti tos un pamato, kādēļ, pēc tavām domām, tie lietoti?</a:t>
            </a:r>
          </a:p>
          <a:p>
            <a:pPr marL="0" indent="0">
              <a:buNone/>
            </a:pPr>
            <a:r>
              <a:rPr lang="lv-LV" sz="2200" dirty="0"/>
              <a:t>4. Izraksti no teksta šādus valodas līdzekļus (katram mini 1 piemēru): salīdzinājums, epitets, deminutīvs, personifikācija, hiperbola, frazeoloģisms! </a:t>
            </a:r>
          </a:p>
          <a:p>
            <a:pPr marL="0" indent="0">
              <a:buNone/>
            </a:pPr>
            <a:r>
              <a:rPr lang="lv-LV" sz="2200" dirty="0"/>
              <a:t>Kuru valodas līdzekļu grupu tie pārstāv? Kāds ir šo valodas līdzekļu lietošanas nolūks?</a:t>
            </a:r>
          </a:p>
          <a:p>
            <a:pPr marL="0" indent="0">
              <a:buNone/>
            </a:pPr>
            <a:endParaRPr lang="lv-LV" sz="2200" dirty="0"/>
          </a:p>
          <a:p>
            <a:pPr marL="0" indent="0">
              <a:buNone/>
            </a:pPr>
            <a:endParaRPr lang="lv-LV" sz="2200" dirty="0"/>
          </a:p>
          <a:p>
            <a:pPr marL="0" indent="0">
              <a:buNone/>
            </a:pPr>
            <a:endParaRPr lang="lv-LV" sz="2200" dirty="0"/>
          </a:p>
        </p:txBody>
      </p:sp>
      <p:sp>
        <p:nvSpPr>
          <p:cNvPr id="4" name="Slaida numura vietturis 3">
            <a:extLst>
              <a:ext uri="{FF2B5EF4-FFF2-40B4-BE49-F238E27FC236}">
                <a16:creationId xmlns:a16="http://schemas.microsoft.com/office/drawing/2014/main" id="{B25B3B4A-BB27-3474-E780-7A25F65DBFD0}"/>
              </a:ext>
            </a:extLst>
          </p:cNvPr>
          <p:cNvSpPr>
            <a:spLocks noGrp="1"/>
          </p:cNvSpPr>
          <p:nvPr>
            <p:ph type="sldNum" sz="quarter" idx="12"/>
          </p:nvPr>
        </p:nvSpPr>
        <p:spPr/>
        <p:txBody>
          <a:bodyPr/>
          <a:lstStyle/>
          <a:p>
            <a:fld id="{A74D4EDB-5B2A-4D4F-BA8F-2F861CBBE6F3}" type="slidenum">
              <a:rPr lang="lv-LV" smtClean="0"/>
              <a:t>25</a:t>
            </a:fld>
            <a:endParaRPr lang="lv-LV"/>
          </a:p>
        </p:txBody>
      </p:sp>
    </p:spTree>
    <p:extLst>
      <p:ext uri="{BB962C8B-B14F-4D97-AF65-F5344CB8AC3E}">
        <p14:creationId xmlns:p14="http://schemas.microsoft.com/office/powerpoint/2010/main" val="225882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00D48AAF-CCA4-CA9F-9BF9-F92F6557F7CA}"/>
              </a:ext>
            </a:extLst>
          </p:cNvPr>
          <p:cNvSpPr>
            <a:spLocks noGrp="1"/>
          </p:cNvSpPr>
          <p:nvPr>
            <p:ph type="title"/>
          </p:nvPr>
        </p:nvSpPr>
        <p:spPr>
          <a:xfrm>
            <a:off x="838200" y="365125"/>
            <a:ext cx="10515600" cy="1325563"/>
          </a:xfrm>
        </p:spPr>
        <p:txBody>
          <a:bodyPr>
            <a:normAutofit/>
          </a:bodyPr>
          <a:lstStyle/>
          <a:p>
            <a:r>
              <a:rPr lang="lv-LV" sz="4200" dirty="0"/>
              <a:t>Argumentēšanas prasmju attīstīšana (jautājumi par teksta fragmenta saturu)</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346B4149-1B70-02EC-6AFE-0FAA3EDB10A6}"/>
              </a:ext>
            </a:extLst>
          </p:cNvPr>
          <p:cNvSpPr>
            <a:spLocks noGrp="1"/>
          </p:cNvSpPr>
          <p:nvPr>
            <p:ph idx="1"/>
          </p:nvPr>
        </p:nvSpPr>
        <p:spPr>
          <a:xfrm>
            <a:off x="838200" y="1929384"/>
            <a:ext cx="10515600" cy="4251960"/>
          </a:xfrm>
        </p:spPr>
        <p:txBody>
          <a:bodyPr>
            <a:normAutofit/>
          </a:bodyPr>
          <a:lstStyle/>
          <a:p>
            <a:pPr marL="0" indent="0">
              <a:buNone/>
            </a:pPr>
            <a:r>
              <a:rPr lang="lv-LV" sz="2200"/>
              <a:t>1. Nosauc 3 romāna pazīmes! Vai pēc teksta fragmenta var noteikt tā žanru! Pamato atbildi!</a:t>
            </a:r>
          </a:p>
          <a:p>
            <a:pPr marL="0" indent="0">
              <a:buNone/>
            </a:pPr>
            <a:r>
              <a:rPr lang="lv-LV" sz="2200"/>
              <a:t>2. Nosauc 3 šī žanra autorus un viņu darbus!</a:t>
            </a:r>
          </a:p>
          <a:p>
            <a:pPr marL="0" indent="0">
              <a:buNone/>
            </a:pPr>
            <a:r>
              <a:rPr lang="lv-LV" sz="2200"/>
              <a:t>3. Formulē 3 tēmas, par kurām autore runā šajā fragmentā? Raksturo sev saistošāko!</a:t>
            </a:r>
          </a:p>
          <a:p>
            <a:pPr marL="0" indent="0">
              <a:buNone/>
            </a:pPr>
            <a:r>
              <a:rPr lang="lv-LV" sz="2200"/>
              <a:t>4. </a:t>
            </a:r>
            <a:r>
              <a:rPr lang="lv-LV" sz="2200" i="1"/>
              <a:t>Konkrētas valsts pilsonis/ imigrants/ pasaules pilsonis.</a:t>
            </a:r>
            <a:r>
              <a:rPr lang="lv-LV" sz="2200"/>
              <a:t> Kā tu saproti A.Manfeldes teikto? Kā tu interpretē šos jēdzienus?</a:t>
            </a:r>
          </a:p>
          <a:p>
            <a:pPr marL="0" indent="0">
              <a:buNone/>
            </a:pPr>
            <a:r>
              <a:rPr lang="lv-LV" sz="2200" i="1"/>
              <a:t>5. Dzimtene/ dzimtenīte</a:t>
            </a:r>
            <a:r>
              <a:rPr lang="lv-LV" sz="2200"/>
              <a:t>. Kas kopīgs un kas atšķirīgs šiem jēdzieniem? Kā tu tos saproti?</a:t>
            </a:r>
          </a:p>
          <a:p>
            <a:pPr marL="0" indent="0">
              <a:buNone/>
            </a:pPr>
            <a:r>
              <a:rPr lang="lv-LV" sz="2200"/>
              <a:t>6. Kāda lasītāja grāmatas anotācijā atklāj, ka </a:t>
            </a:r>
            <a:r>
              <a:rPr lang="lv-LV" sz="2200" i="1"/>
              <a:t>romāns licis sakost zobus un norīt sāļuma kumosu</a:t>
            </a:r>
            <a:r>
              <a:rPr lang="lv-LV" sz="2200"/>
              <a:t>. Kā tu saproti šos vārdus? Kāda ir tava attieksme pret romānu un tajā atklātajam tēmām?</a:t>
            </a:r>
          </a:p>
        </p:txBody>
      </p:sp>
      <p:sp>
        <p:nvSpPr>
          <p:cNvPr id="4" name="Slaida numura vietturis 3">
            <a:extLst>
              <a:ext uri="{FF2B5EF4-FFF2-40B4-BE49-F238E27FC236}">
                <a16:creationId xmlns:a16="http://schemas.microsoft.com/office/drawing/2014/main" id="{204EBD6A-BDFF-21F3-A54A-97462CE740C9}"/>
              </a:ext>
            </a:extLst>
          </p:cNvPr>
          <p:cNvSpPr>
            <a:spLocks noGrp="1"/>
          </p:cNvSpPr>
          <p:nvPr>
            <p:ph type="sldNum" sz="quarter" idx="12"/>
          </p:nvPr>
        </p:nvSpPr>
        <p:spPr/>
        <p:txBody>
          <a:bodyPr/>
          <a:lstStyle/>
          <a:p>
            <a:fld id="{A74D4EDB-5B2A-4D4F-BA8F-2F861CBBE6F3}" type="slidenum">
              <a:rPr lang="lv-LV" smtClean="0"/>
              <a:t>26</a:t>
            </a:fld>
            <a:endParaRPr lang="lv-LV"/>
          </a:p>
        </p:txBody>
      </p:sp>
    </p:spTree>
    <p:extLst>
      <p:ext uri="{BB962C8B-B14F-4D97-AF65-F5344CB8AC3E}">
        <p14:creationId xmlns:p14="http://schemas.microsoft.com/office/powerpoint/2010/main" val="132590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A88E1E7-F3E1-516B-71F8-16BD24985606}"/>
              </a:ext>
            </a:extLst>
          </p:cNvPr>
          <p:cNvSpPr>
            <a:spLocks noGrp="1"/>
          </p:cNvSpPr>
          <p:nvPr>
            <p:ph type="title"/>
          </p:nvPr>
        </p:nvSpPr>
        <p:spPr>
          <a:xfrm>
            <a:off x="1171074" y="1396686"/>
            <a:ext cx="3240506" cy="4064628"/>
          </a:xfrm>
        </p:spPr>
        <p:txBody>
          <a:bodyPr>
            <a:normAutofit/>
          </a:bodyPr>
          <a:lstStyle/>
          <a:p>
            <a:r>
              <a:rPr lang="lv-LV" dirty="0">
                <a:solidFill>
                  <a:srgbClr val="FFFFFF"/>
                </a:solidFill>
              </a:rPr>
              <a:t>Romāns un recenzija</a:t>
            </a:r>
          </a:p>
        </p:txBody>
      </p:sp>
      <p:sp>
        <p:nvSpPr>
          <p:cNvPr id="48" name="Arc 4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DD4E989D-6DD3-4278-7E7D-9DC076451E9D}"/>
              </a:ext>
            </a:extLst>
          </p:cNvPr>
          <p:cNvSpPr>
            <a:spLocks noGrp="1"/>
          </p:cNvSpPr>
          <p:nvPr>
            <p:ph idx="1"/>
          </p:nvPr>
        </p:nvSpPr>
        <p:spPr>
          <a:xfrm>
            <a:off x="5171606" y="284814"/>
            <a:ext cx="6610663" cy="5299022"/>
          </a:xfrm>
        </p:spPr>
        <p:txBody>
          <a:bodyPr>
            <a:normAutofit lnSpcReduction="10000"/>
          </a:bodyPr>
          <a:lstStyle/>
          <a:p>
            <a:r>
              <a:rPr lang="lv-LV" sz="2000" dirty="0"/>
              <a:t>"Realitātei vistuvākā un arī viscilvēcīgākā grāmata par latviešu emigrantiem" - tā Andras </a:t>
            </a:r>
            <a:r>
              <a:rPr lang="lv-LV" sz="2000" dirty="0" err="1"/>
              <a:t>Manfeldes</a:t>
            </a:r>
            <a:r>
              <a:rPr lang="lv-LV" sz="2000" dirty="0"/>
              <a:t> jauno romānu "Dzimtenīte" vērtē rakstnieks Arvis Kolmanis: </a:t>
            </a:r>
            <a:r>
              <a:rPr lang="lv-LV" sz="2000" dirty="0">
                <a:hlinkClick r:id="rId2"/>
              </a:rPr>
              <a:t>https://www.lsm.lv/raksts/kultura/literatura/saruna-ar-romana-dzimtenite-autori-andru-manfeldi.a22791/</a:t>
            </a:r>
            <a:endParaRPr lang="lv-LV" sz="2000" dirty="0"/>
          </a:p>
          <a:p>
            <a:endParaRPr lang="lv-LV" sz="2000" dirty="0"/>
          </a:p>
          <a:p>
            <a:pPr marL="0" indent="0">
              <a:buNone/>
            </a:pPr>
            <a:r>
              <a:rPr lang="lv-LV" sz="2000" dirty="0"/>
              <a:t>*Emigranta tēls latviešu literatūrā (Tava klase)-11.kl.lit.-trimdas lit.</a:t>
            </a:r>
          </a:p>
          <a:p>
            <a:pPr marL="0" indent="0">
              <a:buNone/>
            </a:pPr>
            <a:endParaRPr lang="lv-LV" sz="2000" dirty="0"/>
          </a:p>
          <a:p>
            <a:r>
              <a:rPr lang="lv-LV" sz="2000" dirty="0"/>
              <a:t>Grāmata ar jautājumu - ko mums katram nozīmē vārds "dzimtene"? </a:t>
            </a:r>
            <a:r>
              <a:rPr lang="lv-LV" sz="2000" dirty="0">
                <a:hlinkClick r:id="rId3"/>
              </a:rPr>
              <a:t>https://www.lsm.lv/raksts/kultura/maksla/gramata-ar-jautajumu-ko-mums-katram-nozime-vards-quotdzimtenequot.a23024/</a:t>
            </a:r>
            <a:endParaRPr lang="lv-LV" sz="2000" dirty="0"/>
          </a:p>
          <a:p>
            <a:pPr marL="0" indent="0">
              <a:buNone/>
            </a:pPr>
            <a:endParaRPr lang="lv-LV" sz="1500" dirty="0"/>
          </a:p>
          <a:p>
            <a:r>
              <a:rPr lang="lv-LV" sz="2000" dirty="0"/>
              <a:t>Recenzija. Atgādne </a:t>
            </a:r>
            <a:r>
              <a:rPr lang="lv-LV" sz="2000" dirty="0">
                <a:hlinkClick r:id="rId4"/>
              </a:rPr>
              <a:t>https://skolo.lv/mod/resource/view.php?id=74133482</a:t>
            </a:r>
            <a:endParaRPr lang="lv-LV" sz="2000" dirty="0"/>
          </a:p>
          <a:p>
            <a:pPr marL="0" indent="0">
              <a:buNone/>
            </a:pPr>
            <a:endParaRPr lang="lv-LV" sz="1500" dirty="0"/>
          </a:p>
          <a:p>
            <a:pPr marL="0" indent="0">
              <a:buNone/>
            </a:pPr>
            <a:endParaRPr lang="lv-LV" sz="1500" dirty="0"/>
          </a:p>
          <a:p>
            <a:endParaRPr lang="lv-LV" sz="1500" dirty="0"/>
          </a:p>
        </p:txBody>
      </p:sp>
      <p:sp>
        <p:nvSpPr>
          <p:cNvPr id="4" name="Slaida numura vietturis 3">
            <a:extLst>
              <a:ext uri="{FF2B5EF4-FFF2-40B4-BE49-F238E27FC236}">
                <a16:creationId xmlns:a16="http://schemas.microsoft.com/office/drawing/2014/main" id="{B20642A3-6854-4313-41D9-8492B3D28C4E}"/>
              </a:ext>
            </a:extLst>
          </p:cNvPr>
          <p:cNvSpPr>
            <a:spLocks noGrp="1"/>
          </p:cNvSpPr>
          <p:nvPr>
            <p:ph type="sldNum" sz="quarter" idx="12"/>
          </p:nvPr>
        </p:nvSpPr>
        <p:spPr/>
        <p:txBody>
          <a:bodyPr/>
          <a:lstStyle/>
          <a:p>
            <a:fld id="{A74D4EDB-5B2A-4D4F-BA8F-2F861CBBE6F3}" type="slidenum">
              <a:rPr lang="lv-LV" smtClean="0"/>
              <a:t>27</a:t>
            </a:fld>
            <a:endParaRPr lang="lv-LV"/>
          </a:p>
        </p:txBody>
      </p:sp>
    </p:spTree>
    <p:extLst>
      <p:ext uri="{BB962C8B-B14F-4D97-AF65-F5344CB8AC3E}">
        <p14:creationId xmlns:p14="http://schemas.microsoft.com/office/powerpoint/2010/main" val="2221047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D82B20-00AB-EA1A-2B9E-1DE82F6AEEB9}"/>
              </a:ext>
            </a:extLst>
          </p:cNvPr>
          <p:cNvSpPr>
            <a:spLocks noGrp="1"/>
          </p:cNvSpPr>
          <p:nvPr>
            <p:ph type="title"/>
          </p:nvPr>
        </p:nvSpPr>
        <p:spPr>
          <a:xfrm>
            <a:off x="762000" y="1138265"/>
            <a:ext cx="5791199" cy="1401183"/>
          </a:xfrm>
        </p:spPr>
        <p:txBody>
          <a:bodyPr anchor="t">
            <a:normAutofit fontScale="90000"/>
          </a:bodyPr>
          <a:lstStyle/>
          <a:p>
            <a:br>
              <a:rPr lang="lv-LV" sz="2000" dirty="0"/>
            </a:br>
            <a:r>
              <a:rPr lang="lv-LV" sz="3200" dirty="0"/>
              <a:t>Latviešu valodas reģionālie paveidi literārajos darbos</a:t>
            </a:r>
            <a:br>
              <a:rPr lang="lv-LV" sz="3200" dirty="0"/>
            </a:br>
            <a:r>
              <a:rPr lang="lv-LV" sz="3200" dirty="0"/>
              <a:t>Andra </a:t>
            </a:r>
            <a:r>
              <a:rPr lang="lv-LV" sz="3200" dirty="0" err="1"/>
              <a:t>Manfelde</a:t>
            </a:r>
            <a:r>
              <a:rPr lang="lv-LV" sz="3200" dirty="0"/>
              <a:t> «Vilcēni»</a:t>
            </a:r>
            <a:br>
              <a:rPr lang="lv-LV" sz="2000" b="1" dirty="0"/>
            </a:br>
            <a:endParaRPr lang="lv-LV" sz="2000" dirty="0"/>
          </a:p>
        </p:txBody>
      </p:sp>
      <p:cxnSp>
        <p:nvCxnSpPr>
          <p:cNvPr id="4113" name="Straight Connector 411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atura vietturis 2">
            <a:extLst>
              <a:ext uri="{FF2B5EF4-FFF2-40B4-BE49-F238E27FC236}">
                <a16:creationId xmlns:a16="http://schemas.microsoft.com/office/drawing/2014/main" id="{B1463171-1981-D3D5-5C42-73BCDEA53AEE}"/>
              </a:ext>
            </a:extLst>
          </p:cNvPr>
          <p:cNvSpPr>
            <a:spLocks noGrp="1"/>
          </p:cNvSpPr>
          <p:nvPr>
            <p:ph idx="1"/>
          </p:nvPr>
        </p:nvSpPr>
        <p:spPr>
          <a:xfrm>
            <a:off x="486561" y="2806566"/>
            <a:ext cx="6686026" cy="3347545"/>
          </a:xfrm>
        </p:spPr>
        <p:txBody>
          <a:bodyPr>
            <a:normAutofit lnSpcReduction="10000"/>
          </a:bodyPr>
          <a:lstStyle/>
          <a:p>
            <a:pPr marL="0" indent="0">
              <a:buNone/>
            </a:pPr>
            <a:r>
              <a:rPr lang="lv-LV" sz="2000" dirty="0">
                <a:hlinkClick r:id="rId2"/>
              </a:rPr>
              <a:t>https://skolo.lv/mod/hvp/view.php?id=28465124#h5pbookid=195353&amp;chapter=h5p-interactive-book-chapter-e7ed3ed3-6fbf-44f7-ae86-c07f89f329e7&amp;section=0</a:t>
            </a:r>
            <a:endParaRPr lang="lv-LV" sz="2000" dirty="0"/>
          </a:p>
          <a:p>
            <a:pPr marL="0" indent="0">
              <a:buNone/>
            </a:pPr>
            <a:endParaRPr lang="lv-LV" sz="2000" dirty="0"/>
          </a:p>
          <a:p>
            <a:pPr marL="0" indent="0">
              <a:buNone/>
            </a:pPr>
            <a:r>
              <a:rPr lang="lv-LV" dirty="0"/>
              <a:t>Kādus izlokšņu, sarunvalodas, </a:t>
            </a:r>
            <a:r>
              <a:rPr lang="lv-LV" dirty="0" err="1"/>
              <a:t>kontaktvalodu</a:t>
            </a:r>
            <a:r>
              <a:rPr lang="lv-LV" dirty="0"/>
              <a:t> elementus tu vari saskatīt teksta fragmentā? Kāda, tavuprāt, ir bijusi autora motivācija izmantot ne literārās valodas elementus? </a:t>
            </a:r>
          </a:p>
          <a:p>
            <a:pPr marL="0" indent="0">
              <a:buNone/>
            </a:pPr>
            <a:endParaRPr lang="lv-LV" sz="2000" dirty="0"/>
          </a:p>
          <a:p>
            <a:pPr marL="0" indent="0">
              <a:buNone/>
            </a:pPr>
            <a:endParaRPr lang="lv-LV" sz="2000" b="1" dirty="0"/>
          </a:p>
        </p:txBody>
      </p:sp>
      <p:sp>
        <p:nvSpPr>
          <p:cNvPr id="4115" name="Rectangle 4114">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8" name="Picture 12" descr="Iznācis Andras Manfeldes romāns “Vilcēni” - MumsPatik.lv">
            <a:extLst>
              <a:ext uri="{FF2B5EF4-FFF2-40B4-BE49-F238E27FC236}">
                <a16:creationId xmlns:a16="http://schemas.microsoft.com/office/drawing/2014/main" id="{034CCF70-D9F2-A909-1E1B-C21DCBA2B0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4191" y="960491"/>
            <a:ext cx="3452192" cy="493170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a:extLst>
              <a:ext uri="{FF2B5EF4-FFF2-40B4-BE49-F238E27FC236}">
                <a16:creationId xmlns:a16="http://schemas.microsoft.com/office/drawing/2014/main" id="{0AE9E02F-6B3C-C011-FFE7-A6C2C1909B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4" name="Slaida numura vietturis 3">
            <a:extLst>
              <a:ext uri="{FF2B5EF4-FFF2-40B4-BE49-F238E27FC236}">
                <a16:creationId xmlns:a16="http://schemas.microsoft.com/office/drawing/2014/main" id="{8E7F8CB7-7492-8004-513B-1A6B57A524FA}"/>
              </a:ext>
            </a:extLst>
          </p:cNvPr>
          <p:cNvSpPr>
            <a:spLocks noGrp="1"/>
          </p:cNvSpPr>
          <p:nvPr>
            <p:ph type="sldNum" sz="quarter" idx="12"/>
          </p:nvPr>
        </p:nvSpPr>
        <p:spPr/>
        <p:txBody>
          <a:bodyPr/>
          <a:lstStyle/>
          <a:p>
            <a:fld id="{A74D4EDB-5B2A-4D4F-BA8F-2F861CBBE6F3}" type="slidenum">
              <a:rPr lang="lv-LV" smtClean="0"/>
              <a:t>28</a:t>
            </a:fld>
            <a:endParaRPr lang="lv-LV"/>
          </a:p>
        </p:txBody>
      </p:sp>
    </p:spTree>
    <p:extLst>
      <p:ext uri="{BB962C8B-B14F-4D97-AF65-F5344CB8AC3E}">
        <p14:creationId xmlns:p14="http://schemas.microsoft.com/office/powerpoint/2010/main" val="234759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78C9747-F4C9-AAAF-7D96-7F2E9EC575DA}"/>
              </a:ext>
            </a:extLst>
          </p:cNvPr>
          <p:cNvSpPr>
            <a:spLocks noGrp="1"/>
          </p:cNvSpPr>
          <p:nvPr>
            <p:ph type="title"/>
          </p:nvPr>
        </p:nvSpPr>
        <p:spPr>
          <a:xfrm>
            <a:off x="1171074" y="1396686"/>
            <a:ext cx="3240506" cy="4064628"/>
          </a:xfrm>
        </p:spPr>
        <p:txBody>
          <a:bodyPr>
            <a:normAutofit/>
          </a:bodyPr>
          <a:lstStyle/>
          <a:p>
            <a:r>
              <a:rPr lang="en-US">
                <a:solidFill>
                  <a:srgbClr val="FFFFFF"/>
                </a:solidFill>
              </a:rPr>
              <a:t>Pirmie soļi teksta analīzē</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46272F2E-7753-39A6-1637-25F9BE816B08}"/>
              </a:ext>
            </a:extLst>
          </p:cNvPr>
          <p:cNvSpPr>
            <a:spLocks noGrp="1"/>
          </p:cNvSpPr>
          <p:nvPr>
            <p:ph idx="1"/>
          </p:nvPr>
        </p:nvSpPr>
        <p:spPr>
          <a:xfrm>
            <a:off x="5370153" y="1526033"/>
            <a:ext cx="5536397" cy="3935281"/>
          </a:xfrm>
        </p:spPr>
        <p:txBody>
          <a:bodyPr>
            <a:normAutofit/>
          </a:bodyPr>
          <a:lstStyle/>
          <a:p>
            <a:pPr marL="0" indent="0">
              <a:buNone/>
            </a:pPr>
            <a:endParaRPr lang="lv-LV" dirty="0"/>
          </a:p>
          <a:p>
            <a:pPr marL="0" indent="0">
              <a:buNone/>
            </a:pPr>
            <a:endParaRPr lang="lv-LV" dirty="0"/>
          </a:p>
          <a:p>
            <a:pPr marL="0" indent="0">
              <a:buNone/>
            </a:pPr>
            <a:endParaRPr lang="lv-LV" dirty="0"/>
          </a:p>
          <a:p>
            <a:pPr marL="0" indent="0">
              <a:buNone/>
            </a:pPr>
            <a:r>
              <a:rPr lang="lv-LV" dirty="0"/>
              <a:t>*Atgādnes un piemērus skatīt 2.prezentācijā</a:t>
            </a:r>
            <a:endParaRPr lang="en-US" dirty="0"/>
          </a:p>
        </p:txBody>
      </p:sp>
      <p:sp>
        <p:nvSpPr>
          <p:cNvPr id="4" name="Slaida numura vietturis 3">
            <a:extLst>
              <a:ext uri="{FF2B5EF4-FFF2-40B4-BE49-F238E27FC236}">
                <a16:creationId xmlns:a16="http://schemas.microsoft.com/office/drawing/2014/main" id="{79D5CB73-8C99-433E-1F42-D0E02F9D4081}"/>
              </a:ext>
            </a:extLst>
          </p:cNvPr>
          <p:cNvSpPr>
            <a:spLocks noGrp="1"/>
          </p:cNvSpPr>
          <p:nvPr>
            <p:ph type="sldNum" sz="quarter" idx="12"/>
          </p:nvPr>
        </p:nvSpPr>
        <p:spPr/>
        <p:txBody>
          <a:bodyPr/>
          <a:lstStyle/>
          <a:p>
            <a:fld id="{A74D4EDB-5B2A-4D4F-BA8F-2F861CBBE6F3}" type="slidenum">
              <a:rPr lang="lv-LV" smtClean="0"/>
              <a:t>29</a:t>
            </a:fld>
            <a:endParaRPr lang="lv-LV"/>
          </a:p>
        </p:txBody>
      </p:sp>
    </p:spTree>
    <p:extLst>
      <p:ext uri="{BB962C8B-B14F-4D97-AF65-F5344CB8AC3E}">
        <p14:creationId xmlns:p14="http://schemas.microsoft.com/office/powerpoint/2010/main" val="62847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850FA5-5476-44B0-EACD-C86DC63170E2}"/>
              </a:ext>
            </a:extLst>
          </p:cNvPr>
          <p:cNvSpPr>
            <a:spLocks noGrp="1"/>
          </p:cNvSpPr>
          <p:nvPr>
            <p:ph type="title"/>
          </p:nvPr>
        </p:nvSpPr>
        <p:spPr>
          <a:xfrm>
            <a:off x="838199" y="1320126"/>
            <a:ext cx="3806729" cy="3072359"/>
          </a:xfrm>
        </p:spPr>
        <p:txBody>
          <a:bodyPr vert="horz" lIns="91440" tIns="45720" rIns="91440" bIns="45720" rtlCol="0" anchor="t">
            <a:normAutofit/>
          </a:bodyPr>
          <a:lstStyle/>
          <a:p>
            <a:r>
              <a:rPr lang="en-US" sz="4000" kern="1200">
                <a:solidFill>
                  <a:schemeClr val="tx1"/>
                </a:solidFill>
                <a:latin typeface="+mj-lt"/>
                <a:ea typeface="+mj-ea"/>
                <a:cs typeface="+mj-cs"/>
              </a:rPr>
              <a:t>Kāpēc izvēlēties apgūt kursu «Latviešu valoda un literatūra II»?</a:t>
            </a:r>
          </a:p>
        </p:txBody>
      </p:sp>
      <p:pic>
        <p:nvPicPr>
          <p:cNvPr id="2050" name="Picture 2" descr="Latviešu valoda un literatūra II">
            <a:extLst>
              <a:ext uri="{FF2B5EF4-FFF2-40B4-BE49-F238E27FC236}">
                <a16:creationId xmlns:a16="http://schemas.microsoft.com/office/drawing/2014/main" id="{8FFC553E-C0E7-E424-0EA3-64F31653F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668" r="2" b="2"/>
          <a:stretch>
            <a:fillRect/>
          </a:stretch>
        </p:blipFill>
        <p:spPr bwMode="auto">
          <a:xfrm>
            <a:off x="5463389" y="1363952"/>
            <a:ext cx="5941497" cy="3988236"/>
          </a:xfrm>
          <a:prstGeom prst="rect">
            <a:avLst/>
          </a:prstGeom>
          <a:noFill/>
          <a:extLst>
            <a:ext uri="{909E8E84-426E-40DD-AFC4-6F175D3DCCD1}">
              <a14:hiddenFill xmlns:a14="http://schemas.microsoft.com/office/drawing/2010/main">
                <a:solidFill>
                  <a:srgbClr val="FFFFFF"/>
                </a:solidFill>
              </a14:hiddenFill>
            </a:ext>
          </a:extLst>
        </p:spPr>
      </p:pic>
      <p:grpSp>
        <p:nvGrpSpPr>
          <p:cNvPr id="2062" name="Group 2061">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63" name="Rectangle 2062">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63">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aida numura vietturis 2">
            <a:extLst>
              <a:ext uri="{FF2B5EF4-FFF2-40B4-BE49-F238E27FC236}">
                <a16:creationId xmlns:a16="http://schemas.microsoft.com/office/drawing/2014/main" id="{32171946-BB1B-D5B2-122D-F83724EFB812}"/>
              </a:ext>
            </a:extLst>
          </p:cNvPr>
          <p:cNvSpPr>
            <a:spLocks noGrp="1"/>
          </p:cNvSpPr>
          <p:nvPr>
            <p:ph type="sldNum" sz="quarter" idx="12"/>
          </p:nvPr>
        </p:nvSpPr>
        <p:spPr/>
        <p:txBody>
          <a:bodyPr/>
          <a:lstStyle/>
          <a:p>
            <a:fld id="{A74D4EDB-5B2A-4D4F-BA8F-2F861CBBE6F3}" type="slidenum">
              <a:rPr lang="lv-LV" smtClean="0"/>
              <a:t>3</a:t>
            </a:fld>
            <a:endParaRPr lang="lv-LV"/>
          </a:p>
        </p:txBody>
      </p:sp>
    </p:spTree>
    <p:extLst>
      <p:ext uri="{BB962C8B-B14F-4D97-AF65-F5344CB8AC3E}">
        <p14:creationId xmlns:p14="http://schemas.microsoft.com/office/powerpoint/2010/main" val="6634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A758AFB-87FD-E5BA-55EA-95140763EB7E}"/>
              </a:ext>
            </a:extLst>
          </p:cNvPr>
          <p:cNvSpPr>
            <a:spLocks noGrp="1"/>
          </p:cNvSpPr>
          <p:nvPr>
            <p:ph type="title"/>
          </p:nvPr>
        </p:nvSpPr>
        <p:spPr>
          <a:xfrm>
            <a:off x="686834" y="591344"/>
            <a:ext cx="3200400" cy="5585619"/>
          </a:xfrm>
        </p:spPr>
        <p:txBody>
          <a:bodyPr>
            <a:normAutofit/>
          </a:bodyPr>
          <a:lstStyle/>
          <a:p>
            <a:br>
              <a:rPr lang="lv-LV" dirty="0">
                <a:solidFill>
                  <a:srgbClr val="FFFFFF"/>
                </a:solidFill>
              </a:rPr>
            </a:br>
            <a:r>
              <a:rPr lang="lv-LV" dirty="0">
                <a:solidFill>
                  <a:srgbClr val="FFFFFF"/>
                </a:solidFill>
              </a:rPr>
              <a:t>Miniatūras žanrs- ceļš uz jaunrades darbu.</a:t>
            </a:r>
            <a:br>
              <a:rPr lang="lv-LV" dirty="0">
                <a:solidFill>
                  <a:srgbClr val="FFFFFF"/>
                </a:solidFill>
              </a:rPr>
            </a:br>
            <a:r>
              <a:rPr lang="lv-LV" dirty="0">
                <a:solidFill>
                  <a:srgbClr val="FFFFFF"/>
                </a:solidFill>
              </a:rPr>
              <a:t>Regīnas Ezeras miniatūras</a:t>
            </a:r>
            <a:br>
              <a:rPr lang="lv-LV" b="1" dirty="0">
                <a:solidFill>
                  <a:srgbClr val="FFFFFF"/>
                </a:solidFill>
              </a:rPr>
            </a:br>
            <a:endParaRPr lang="lv-LV" dirty="0">
              <a:solidFill>
                <a:srgbClr val="FFFFFF"/>
              </a:solidFill>
            </a:endParaRP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37E053CB-8D01-39EC-B8E8-DA8010E308A0}"/>
              </a:ext>
            </a:extLst>
          </p:cNvPr>
          <p:cNvSpPr>
            <a:spLocks noGrp="1"/>
          </p:cNvSpPr>
          <p:nvPr>
            <p:ph idx="1"/>
          </p:nvPr>
        </p:nvSpPr>
        <p:spPr>
          <a:xfrm>
            <a:off x="4447308" y="591344"/>
            <a:ext cx="6906491" cy="5585619"/>
          </a:xfrm>
        </p:spPr>
        <p:txBody>
          <a:bodyPr anchor="ctr">
            <a:normAutofit lnSpcReduction="10000"/>
          </a:bodyPr>
          <a:lstStyle/>
          <a:p>
            <a:pPr marL="0" indent="0">
              <a:buNone/>
            </a:pPr>
            <a:r>
              <a:rPr lang="lv-LV" sz="2000" b="1" dirty="0"/>
              <a:t>Sasniedzamais rezultāts</a:t>
            </a:r>
          </a:p>
          <a:p>
            <a:pPr marL="0" indent="0">
              <a:buNone/>
            </a:pPr>
            <a:endParaRPr lang="lv-LV" sz="2000" b="1" dirty="0"/>
          </a:p>
          <a:p>
            <a:pPr marL="514350" indent="-514350">
              <a:buAutoNum type="arabicPeriod"/>
            </a:pPr>
            <a:r>
              <a:rPr lang="lv-LV" sz="2000" dirty="0"/>
              <a:t>Izprot žanra pazīmes. (</a:t>
            </a:r>
            <a:r>
              <a:rPr lang="lv-LV" sz="2000" dirty="0">
                <a:hlinkClick r:id="rId2"/>
              </a:rPr>
              <a:t>https://skolo.lv/mod/hvp/view.php?id=71144731</a:t>
            </a:r>
            <a:r>
              <a:rPr lang="lv-LV" sz="2000" dirty="0"/>
              <a:t>)</a:t>
            </a:r>
          </a:p>
          <a:p>
            <a:pPr marL="514350" indent="-514350">
              <a:buFont typeface="Arial" panose="020B0604020202020204" pitchFamily="34" charset="0"/>
              <a:buAutoNum type="arabicPeriod"/>
            </a:pPr>
            <a:r>
              <a:rPr lang="lv-LV" sz="2000" dirty="0"/>
              <a:t>Raksturo miniatūras žanra iezīmes  </a:t>
            </a:r>
            <a:r>
              <a:rPr lang="lv-LV" sz="2000" dirty="0" err="1"/>
              <a:t>R.Ezeras</a:t>
            </a:r>
            <a:r>
              <a:rPr lang="lv-LV" sz="2000" dirty="0"/>
              <a:t> miniatūrās.</a:t>
            </a:r>
          </a:p>
          <a:p>
            <a:pPr marL="514350" indent="-514350">
              <a:buFont typeface="Arial" panose="020B0604020202020204" pitchFamily="34" charset="0"/>
              <a:buAutoNum type="arabicPeriod"/>
            </a:pPr>
            <a:r>
              <a:rPr lang="lv-LV" sz="2000" dirty="0"/>
              <a:t> Vērtē sajūtu gleznu un mākslinieciskās izteiksmes līdzekļu nozīmi tekstā.</a:t>
            </a:r>
          </a:p>
          <a:p>
            <a:pPr marL="514350" indent="-514350">
              <a:buAutoNum type="arabicPeriod" startAt="4"/>
            </a:pPr>
            <a:r>
              <a:rPr lang="lv-LV" sz="2000" dirty="0"/>
              <a:t>Raksturo žanram atbilstošus valodas līdzekļus.</a:t>
            </a:r>
          </a:p>
          <a:p>
            <a:pPr marL="514350" indent="-514350">
              <a:buAutoNum type="arabicPeriod" startAt="4"/>
            </a:pPr>
            <a:r>
              <a:rPr lang="lv-LV" sz="2000" dirty="0"/>
              <a:t>Formulē atziņas miniatūrās.</a:t>
            </a:r>
          </a:p>
          <a:p>
            <a:pPr marL="514350" indent="-514350">
              <a:buAutoNum type="arabicPeriod" startAt="4"/>
            </a:pPr>
            <a:r>
              <a:rPr lang="lv-LV" sz="2000" dirty="0"/>
              <a:t>Izsaka argumentētu viedokli par literārajā darbā atklāto tēmu un paustajām atziņām.</a:t>
            </a:r>
          </a:p>
          <a:p>
            <a:pPr marL="514350" indent="-514350">
              <a:buAutoNum type="arabicPeriod" startAt="4"/>
            </a:pPr>
            <a:r>
              <a:rPr lang="lv-LV" sz="2000" dirty="0"/>
              <a:t>Raksta miniatūru, ievērojot žanra īpatnības.</a:t>
            </a:r>
          </a:p>
          <a:p>
            <a:pPr marL="514350" indent="-514350">
              <a:buAutoNum type="arabicPeriod" startAt="4"/>
            </a:pPr>
            <a:r>
              <a:rPr lang="lv-LV" sz="2000" dirty="0"/>
              <a:t>Analizē uzrakstīto miniatūru, saskatot tajā mākslinieciskās izteiksmes līdzekļus, sajūtu gleznas un formulējot atklāto atziņu.</a:t>
            </a:r>
          </a:p>
          <a:p>
            <a:pPr marL="0" indent="0">
              <a:buNone/>
            </a:pPr>
            <a:endParaRPr lang="lv-LV" sz="1500" dirty="0"/>
          </a:p>
          <a:p>
            <a:pPr marL="0" indent="0">
              <a:buNone/>
            </a:pPr>
            <a:r>
              <a:rPr lang="lv-LV" sz="1500" dirty="0"/>
              <a:t> </a:t>
            </a:r>
          </a:p>
        </p:txBody>
      </p:sp>
      <p:sp>
        <p:nvSpPr>
          <p:cNvPr id="4" name="Slaida numura vietturis 3">
            <a:extLst>
              <a:ext uri="{FF2B5EF4-FFF2-40B4-BE49-F238E27FC236}">
                <a16:creationId xmlns:a16="http://schemas.microsoft.com/office/drawing/2014/main" id="{89FE82B5-9084-3329-AA77-D87C91C50D77}"/>
              </a:ext>
            </a:extLst>
          </p:cNvPr>
          <p:cNvSpPr>
            <a:spLocks noGrp="1"/>
          </p:cNvSpPr>
          <p:nvPr>
            <p:ph type="sldNum" sz="quarter" idx="12"/>
          </p:nvPr>
        </p:nvSpPr>
        <p:spPr/>
        <p:txBody>
          <a:bodyPr/>
          <a:lstStyle/>
          <a:p>
            <a:fld id="{A74D4EDB-5B2A-4D4F-BA8F-2F861CBBE6F3}" type="slidenum">
              <a:rPr lang="lv-LV" smtClean="0"/>
              <a:t>30</a:t>
            </a:fld>
            <a:endParaRPr lang="lv-LV"/>
          </a:p>
        </p:txBody>
      </p:sp>
    </p:spTree>
    <p:extLst>
      <p:ext uri="{BB962C8B-B14F-4D97-AF65-F5344CB8AC3E}">
        <p14:creationId xmlns:p14="http://schemas.microsoft.com/office/powerpoint/2010/main" val="200354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90A262B1-E4AB-F11F-FA82-9C94950B555D}"/>
              </a:ext>
            </a:extLst>
          </p:cNvPr>
          <p:cNvSpPr>
            <a:spLocks noGrp="1"/>
          </p:cNvSpPr>
          <p:nvPr>
            <p:ph type="title"/>
          </p:nvPr>
        </p:nvSpPr>
        <p:spPr>
          <a:xfrm>
            <a:off x="771787" y="1396686"/>
            <a:ext cx="4127383" cy="4064628"/>
          </a:xfrm>
        </p:spPr>
        <p:txBody>
          <a:bodyPr>
            <a:normAutofit/>
          </a:bodyPr>
          <a:lstStyle/>
          <a:p>
            <a:r>
              <a:rPr lang="lv-LV" sz="4100" dirty="0">
                <a:solidFill>
                  <a:srgbClr val="FFFFFF"/>
                </a:solidFill>
              </a:rPr>
              <a:t>Miniatūras žanrs- ceļš uz jaunrades darbu.</a:t>
            </a:r>
            <a:br>
              <a:rPr lang="lv-LV" sz="4100" dirty="0">
                <a:solidFill>
                  <a:srgbClr val="FFFFFF"/>
                </a:solidFill>
              </a:rPr>
            </a:br>
            <a:r>
              <a:rPr lang="lv-LV" sz="4100" dirty="0">
                <a:solidFill>
                  <a:srgbClr val="FFFFFF"/>
                </a:solidFill>
              </a:rPr>
              <a:t>Regīnas Ezeras miniatūras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49FB21B3-272A-9DFF-5DF9-ED28C2B6AEF4}"/>
              </a:ext>
            </a:extLst>
          </p:cNvPr>
          <p:cNvSpPr>
            <a:spLocks noGrp="1"/>
          </p:cNvSpPr>
          <p:nvPr>
            <p:ph idx="1"/>
          </p:nvPr>
        </p:nvSpPr>
        <p:spPr>
          <a:xfrm>
            <a:off x="5370153" y="1526033"/>
            <a:ext cx="5536397" cy="3935281"/>
          </a:xfrm>
        </p:spPr>
        <p:txBody>
          <a:bodyPr>
            <a:normAutofit/>
          </a:bodyPr>
          <a:lstStyle/>
          <a:p>
            <a:pPr marL="0" indent="0">
              <a:buNone/>
            </a:pPr>
            <a:r>
              <a:rPr lang="lv-LV" sz="2200" b="1" dirty="0"/>
              <a:t>Pieejami materiāli (darba lapas)</a:t>
            </a:r>
          </a:p>
          <a:p>
            <a:r>
              <a:rPr lang="lv-LV" sz="2200" dirty="0" err="1"/>
              <a:t>R.Ezera</a:t>
            </a:r>
            <a:r>
              <a:rPr lang="lv-LV" sz="2200" dirty="0"/>
              <a:t> «Cerība» (Janvāris): </a:t>
            </a:r>
            <a:r>
              <a:rPr lang="lv-LV" sz="2200" dirty="0">
                <a:hlinkClick r:id="rId2"/>
              </a:rPr>
              <a:t>darba lapa</a:t>
            </a:r>
            <a:endParaRPr lang="lv-LV" sz="2200" dirty="0"/>
          </a:p>
          <a:p>
            <a:endParaRPr lang="lv-LV" sz="2200" dirty="0"/>
          </a:p>
          <a:p>
            <a:r>
              <a:rPr lang="lv-LV" sz="2200" dirty="0" err="1"/>
              <a:t>R.Ezera</a:t>
            </a:r>
            <a:r>
              <a:rPr lang="lv-LV" sz="2200" dirty="0"/>
              <a:t> «Elēģija» (Oktobris)</a:t>
            </a:r>
            <a:endParaRPr lang="en-US" sz="2200" dirty="0"/>
          </a:p>
          <a:p>
            <a:pPr marL="0" indent="0">
              <a:buNone/>
            </a:pPr>
            <a:r>
              <a:rPr lang="en-US" sz="1800" dirty="0" err="1"/>
              <a:t>Pieejams</a:t>
            </a:r>
            <a:r>
              <a:rPr lang="en-US" sz="1800" dirty="0"/>
              <a:t>: </a:t>
            </a:r>
            <a:r>
              <a:rPr lang="en-US" sz="1800" dirty="0" err="1"/>
              <a:t>A.Vulfa</a:t>
            </a:r>
            <a:r>
              <a:rPr lang="en-US" sz="1800" dirty="0"/>
              <a:t>. </a:t>
            </a:r>
            <a:r>
              <a:rPr lang="en-US" sz="1800" dirty="0" err="1"/>
              <a:t>Pārbaudes</a:t>
            </a:r>
            <a:r>
              <a:rPr lang="en-US" sz="1800" dirty="0"/>
              <a:t> </a:t>
            </a:r>
            <a:r>
              <a:rPr lang="en-US" sz="1800" dirty="0" err="1"/>
              <a:t>darbi</a:t>
            </a:r>
            <a:r>
              <a:rPr lang="en-US" sz="1800" dirty="0"/>
              <a:t> </a:t>
            </a:r>
            <a:r>
              <a:rPr lang="en-US" sz="1800" dirty="0" err="1"/>
              <a:t>latviešu</a:t>
            </a:r>
            <a:r>
              <a:rPr lang="en-US" sz="1800" dirty="0"/>
              <a:t> </a:t>
            </a:r>
            <a:r>
              <a:rPr lang="en-US" sz="1800" dirty="0" err="1"/>
              <a:t>valodā</a:t>
            </a:r>
            <a:r>
              <a:rPr lang="en-US" sz="1800" dirty="0"/>
              <a:t> un </a:t>
            </a:r>
            <a:r>
              <a:rPr lang="en-US" sz="1800" dirty="0" err="1"/>
              <a:t>literatūrā</a:t>
            </a:r>
            <a:r>
              <a:rPr lang="en-US" sz="1800" dirty="0"/>
              <a:t> 12.klasei./ </a:t>
            </a:r>
            <a:r>
              <a:rPr lang="en-US" sz="1800" dirty="0" err="1"/>
              <a:t>Zvaigzne</a:t>
            </a:r>
            <a:r>
              <a:rPr lang="en-US" sz="1800" dirty="0"/>
              <a:t> ABC, 2004.</a:t>
            </a:r>
            <a:endParaRPr lang="lv-LV" sz="1800" dirty="0"/>
          </a:p>
          <a:p>
            <a:endParaRPr lang="lv-LV" sz="2200" dirty="0"/>
          </a:p>
          <a:p>
            <a:r>
              <a:rPr lang="lv-LV" sz="2200" dirty="0" err="1"/>
              <a:t>R.Ezera</a:t>
            </a:r>
            <a:r>
              <a:rPr lang="lv-LV" sz="2200" dirty="0"/>
              <a:t> «Septembris, apceres mēnesis»</a:t>
            </a:r>
          </a:p>
          <a:p>
            <a:pPr marL="0" indent="0">
              <a:buNone/>
            </a:pPr>
            <a:endParaRPr lang="lv-LV" sz="2200" dirty="0"/>
          </a:p>
        </p:txBody>
      </p:sp>
      <p:sp>
        <p:nvSpPr>
          <p:cNvPr id="4" name="Slaida numura vietturis 3">
            <a:extLst>
              <a:ext uri="{FF2B5EF4-FFF2-40B4-BE49-F238E27FC236}">
                <a16:creationId xmlns:a16="http://schemas.microsoft.com/office/drawing/2014/main" id="{FFFCD59F-6988-99C9-F605-917505CDC4DB}"/>
              </a:ext>
            </a:extLst>
          </p:cNvPr>
          <p:cNvSpPr>
            <a:spLocks noGrp="1"/>
          </p:cNvSpPr>
          <p:nvPr>
            <p:ph type="sldNum" sz="quarter" idx="12"/>
          </p:nvPr>
        </p:nvSpPr>
        <p:spPr/>
        <p:txBody>
          <a:bodyPr/>
          <a:lstStyle/>
          <a:p>
            <a:fld id="{A74D4EDB-5B2A-4D4F-BA8F-2F861CBBE6F3}" type="slidenum">
              <a:rPr lang="lv-LV" smtClean="0"/>
              <a:t>31</a:t>
            </a:fld>
            <a:endParaRPr lang="lv-LV"/>
          </a:p>
        </p:txBody>
      </p:sp>
    </p:spTree>
    <p:extLst>
      <p:ext uri="{BB962C8B-B14F-4D97-AF65-F5344CB8AC3E}">
        <p14:creationId xmlns:p14="http://schemas.microsoft.com/office/powerpoint/2010/main" val="331273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2F289878-6063-191E-DF53-0496BB0FC962}"/>
              </a:ext>
            </a:extLst>
          </p:cNvPr>
          <p:cNvSpPr>
            <a:spLocks noGrp="1"/>
          </p:cNvSpPr>
          <p:nvPr>
            <p:ph type="title"/>
          </p:nvPr>
        </p:nvSpPr>
        <p:spPr>
          <a:xfrm>
            <a:off x="686834" y="1153572"/>
            <a:ext cx="3200400" cy="4461163"/>
          </a:xfrm>
        </p:spPr>
        <p:txBody>
          <a:bodyPr>
            <a:normAutofit/>
          </a:bodyPr>
          <a:lstStyle/>
          <a:p>
            <a:r>
              <a:rPr lang="lv-LV">
                <a:solidFill>
                  <a:srgbClr val="FFFFFF"/>
                </a:solidFill>
              </a:rPr>
              <a:t>R.Ezera «Septembris, apceres mēnesis»</a:t>
            </a:r>
            <a:br>
              <a:rPr lang="lv-LV">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49189C1E-42F6-5386-972C-3E3BA34B7E6D}"/>
              </a:ext>
            </a:extLst>
          </p:cNvPr>
          <p:cNvSpPr>
            <a:spLocks noGrp="1"/>
          </p:cNvSpPr>
          <p:nvPr>
            <p:ph idx="1"/>
          </p:nvPr>
        </p:nvSpPr>
        <p:spPr>
          <a:xfrm>
            <a:off x="4447309" y="591344"/>
            <a:ext cx="6196308" cy="5590000"/>
          </a:xfrm>
        </p:spPr>
        <p:txBody>
          <a:bodyPr anchor="ctr">
            <a:normAutofit/>
          </a:bodyPr>
          <a:lstStyle/>
          <a:p>
            <a:pPr marL="0" indent="0">
              <a:buNone/>
            </a:pPr>
            <a:r>
              <a:rPr lang="lv-LV" sz="2400" b="1" dirty="0"/>
              <a:t>SR: lasa tekstu, rediģē to, raksturo valodas līdzekļus.</a:t>
            </a:r>
            <a:endParaRPr lang="lv-LV" sz="2400" dirty="0"/>
          </a:p>
          <a:p>
            <a:pPr marL="0" lvl="0" indent="0">
              <a:spcBef>
                <a:spcPts val="0"/>
              </a:spcBef>
              <a:buSzPts val="2400"/>
              <a:buNone/>
            </a:pPr>
            <a:r>
              <a:rPr lang="lv-LV" sz="2400" b="1" dirty="0"/>
              <a:t>1. uzdevums.</a:t>
            </a:r>
            <a:endParaRPr lang="lv-LV" sz="2400" dirty="0"/>
          </a:p>
          <a:p>
            <a:pPr lvl="0">
              <a:buSzPts val="2400"/>
            </a:pPr>
            <a:r>
              <a:rPr lang="lv-LV" sz="2400" dirty="0"/>
              <a:t>Lasi tekstu!</a:t>
            </a:r>
          </a:p>
          <a:p>
            <a:pPr lvl="0">
              <a:buSzPts val="2400"/>
            </a:pPr>
            <a:r>
              <a:rPr lang="lv-LV" sz="2400" dirty="0"/>
              <a:t>Formulē vienu atziņu, kuru guvi, izlasot to!</a:t>
            </a:r>
          </a:p>
          <a:p>
            <a:pPr marL="0" lvl="0" indent="0">
              <a:buSzPts val="2400"/>
              <a:buNone/>
            </a:pPr>
            <a:endParaRPr lang="lv-LV" sz="2400" dirty="0"/>
          </a:p>
          <a:p>
            <a:pPr marL="0" lvl="0" indent="0">
              <a:buSzPts val="2400"/>
              <a:buNone/>
            </a:pPr>
            <a:r>
              <a:rPr lang="lv-LV" sz="2400" b="1" dirty="0"/>
              <a:t>2.uzdevums.</a:t>
            </a:r>
          </a:p>
          <a:p>
            <a:pPr marL="0" lvl="0" indent="0">
              <a:buSzPts val="2400"/>
              <a:buNone/>
            </a:pPr>
            <a:r>
              <a:rPr lang="lv-LV" sz="2400" dirty="0"/>
              <a:t>Raksturo teksta atbilstību žanram: nosauc teksta žanru un pamato savu izvēli vismaz ar 2 piemēriem !</a:t>
            </a:r>
          </a:p>
          <a:p>
            <a:pPr marL="0" lvl="0" indent="0">
              <a:buSzPts val="2400"/>
              <a:buNone/>
            </a:pPr>
            <a:endParaRPr lang="lv-LV" sz="2400" dirty="0"/>
          </a:p>
          <a:p>
            <a:pPr marL="0" lvl="0" indent="0">
              <a:buSzPts val="2400"/>
              <a:buNone/>
            </a:pPr>
            <a:r>
              <a:rPr lang="lv-LV" sz="2400" b="1" dirty="0"/>
              <a:t>3.uzdevums.</a:t>
            </a:r>
            <a:endParaRPr lang="lv-LV" sz="2400" dirty="0"/>
          </a:p>
          <a:p>
            <a:pPr marL="0" lvl="0" indent="0">
              <a:buSzPts val="2400"/>
              <a:buNone/>
            </a:pPr>
            <a:r>
              <a:rPr lang="lv-LV" sz="2400" dirty="0"/>
              <a:t>Saliec pieturzīmes 1.-3. rindkopā!</a:t>
            </a:r>
            <a:endParaRPr lang="en-US" sz="2400" dirty="0"/>
          </a:p>
        </p:txBody>
      </p:sp>
      <p:sp>
        <p:nvSpPr>
          <p:cNvPr id="4" name="Slaida numura vietturis 3">
            <a:extLst>
              <a:ext uri="{FF2B5EF4-FFF2-40B4-BE49-F238E27FC236}">
                <a16:creationId xmlns:a16="http://schemas.microsoft.com/office/drawing/2014/main" id="{467AD9D1-2F8F-5C91-8A51-3A42D61CC30A}"/>
              </a:ext>
            </a:extLst>
          </p:cNvPr>
          <p:cNvSpPr>
            <a:spLocks noGrp="1"/>
          </p:cNvSpPr>
          <p:nvPr>
            <p:ph type="sldNum" sz="quarter" idx="12"/>
          </p:nvPr>
        </p:nvSpPr>
        <p:spPr/>
        <p:txBody>
          <a:bodyPr/>
          <a:lstStyle/>
          <a:p>
            <a:fld id="{A74D4EDB-5B2A-4D4F-BA8F-2F861CBBE6F3}" type="slidenum">
              <a:rPr lang="lv-LV" smtClean="0"/>
              <a:t>32</a:t>
            </a:fld>
            <a:endParaRPr lang="lv-LV"/>
          </a:p>
        </p:txBody>
      </p:sp>
    </p:spTree>
    <p:extLst>
      <p:ext uri="{BB962C8B-B14F-4D97-AF65-F5344CB8AC3E}">
        <p14:creationId xmlns:p14="http://schemas.microsoft.com/office/powerpoint/2010/main" val="109786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CE676A9-C3F6-E543-542F-76FC6A2BFA7D}"/>
              </a:ext>
            </a:extLst>
          </p:cNvPr>
          <p:cNvSpPr>
            <a:spLocks noGrp="1"/>
          </p:cNvSpPr>
          <p:nvPr>
            <p:ph type="title"/>
          </p:nvPr>
        </p:nvSpPr>
        <p:spPr>
          <a:xfrm>
            <a:off x="630935" y="640823"/>
            <a:ext cx="3516191" cy="5583148"/>
          </a:xfrm>
        </p:spPr>
        <p:txBody>
          <a:bodyPr vert="horz" lIns="91440" tIns="45720" rIns="91440" bIns="45720" rtlCol="0" anchor="ctr">
            <a:normAutofit/>
          </a:bodyPr>
          <a:lstStyle/>
          <a:p>
            <a:r>
              <a:rPr lang="en-US" sz="3800" b="1" kern="1200" dirty="0">
                <a:solidFill>
                  <a:schemeClr val="tx1"/>
                </a:solidFill>
                <a:latin typeface="+mj-lt"/>
                <a:ea typeface="+mj-ea"/>
                <a:cs typeface="+mj-cs"/>
              </a:rPr>
              <a:t>VALODAS LĪDZEKĻI TEKSTĀ</a:t>
            </a:r>
            <a:br>
              <a:rPr lang="en-US" sz="3800" b="1" kern="1200" dirty="0">
                <a:solidFill>
                  <a:schemeClr val="tx1"/>
                </a:solidFill>
                <a:latin typeface="+mj-lt"/>
                <a:ea typeface="+mj-ea"/>
                <a:cs typeface="+mj-cs"/>
              </a:rPr>
            </a:br>
            <a:r>
              <a:rPr lang="en-US" sz="2800" kern="1200" dirty="0">
                <a:solidFill>
                  <a:schemeClr val="tx1"/>
                </a:solidFill>
                <a:latin typeface="+mj-lt"/>
                <a:ea typeface="+mj-ea"/>
                <a:cs typeface="+mj-cs"/>
              </a:rPr>
              <a:t>IZPĒTI VĒLREIZ TEKSTU UN ATRODI 1.-2.RINDKOPĀ NORĀDĪTOS VALODAS LĪDZEKĻUS !</a:t>
            </a:r>
          </a:p>
        </p:txBody>
      </p:sp>
      <p:sp>
        <p:nvSpPr>
          <p:cNvPr id="1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219E3A-A0FC-A563-B672-46B47CC7B465}"/>
              </a:ext>
            </a:extLst>
          </p:cNvPr>
          <p:cNvSpPr txBox="1"/>
          <p:nvPr/>
        </p:nvSpPr>
        <p:spPr>
          <a:xfrm>
            <a:off x="4654296" y="4798577"/>
            <a:ext cx="6894576" cy="1428487"/>
          </a:xfrm>
          <a:prstGeom prst="rect">
            <a:avLst/>
          </a:prstGeom>
        </p:spPr>
        <p:txBody>
          <a:bodyPr vert="horz" lIns="91440" tIns="45720" rIns="91440" bIns="45720" rtlCol="0" anchor="t">
            <a:normAutofit/>
          </a:bodyPr>
          <a:lstStyle/>
          <a:p>
            <a:pPr>
              <a:lnSpc>
                <a:spcPct val="90000"/>
              </a:lnSpc>
            </a:pPr>
            <a:r>
              <a:rPr lang="en-US" sz="1700" dirty="0"/>
              <a:t>SECINĀJUMI</a:t>
            </a:r>
          </a:p>
          <a:p>
            <a:pPr lvl="0" indent="-228600">
              <a:lnSpc>
                <a:spcPct val="90000"/>
              </a:lnSpc>
              <a:buSzPts val="3200"/>
              <a:buFont typeface="Arial" panose="020B0604020202020204" pitchFamily="34" charset="0"/>
              <a:buChar char="•"/>
            </a:pPr>
            <a:r>
              <a:rPr lang="en-US" sz="1700" dirty="0"/>
              <a:t>1. </a:t>
            </a:r>
            <a:r>
              <a:rPr lang="en-US" sz="1700" dirty="0" err="1"/>
              <a:t>Secini</a:t>
            </a:r>
            <a:r>
              <a:rPr lang="en-US" sz="1700" dirty="0"/>
              <a:t>, </a:t>
            </a:r>
            <a:r>
              <a:rPr lang="en-US" sz="1700" dirty="0" err="1"/>
              <a:t>kurš</a:t>
            </a:r>
            <a:r>
              <a:rPr lang="en-US" sz="1700" dirty="0"/>
              <a:t> </a:t>
            </a:r>
            <a:r>
              <a:rPr lang="en-US" sz="1700" dirty="0" err="1"/>
              <a:t>vai</a:t>
            </a:r>
            <a:r>
              <a:rPr lang="en-US" sz="1700" dirty="0"/>
              <a:t> </a:t>
            </a:r>
            <a:r>
              <a:rPr lang="en-US" sz="1700" dirty="0" err="1"/>
              <a:t>kuri</a:t>
            </a:r>
            <a:r>
              <a:rPr lang="en-US" sz="1700" dirty="0"/>
              <a:t> no </a:t>
            </a:r>
            <a:r>
              <a:rPr lang="en-US" sz="1700" dirty="0" err="1"/>
              <a:t>iepriekš</a:t>
            </a:r>
            <a:r>
              <a:rPr lang="en-US" sz="1700" dirty="0"/>
              <a:t> </a:t>
            </a:r>
            <a:r>
              <a:rPr lang="en-US" sz="1700" dirty="0" err="1"/>
              <a:t>izrakstītajiem</a:t>
            </a:r>
            <a:r>
              <a:rPr lang="en-US" sz="1700" dirty="0"/>
              <a:t> </a:t>
            </a:r>
            <a:r>
              <a:rPr lang="en-US" sz="1700" dirty="0" err="1"/>
              <a:t>valodas</a:t>
            </a:r>
            <a:r>
              <a:rPr lang="en-US" sz="1700" dirty="0"/>
              <a:t> </a:t>
            </a:r>
            <a:r>
              <a:rPr lang="en-US" sz="1700" dirty="0" err="1"/>
              <a:t>līdzekļiem</a:t>
            </a:r>
            <a:r>
              <a:rPr lang="en-US" sz="1700" dirty="0"/>
              <a:t> </a:t>
            </a:r>
            <a:r>
              <a:rPr lang="en-US" sz="1700" dirty="0" err="1"/>
              <a:t>ir</a:t>
            </a:r>
            <a:r>
              <a:rPr lang="en-US" sz="1700" dirty="0"/>
              <a:t> </a:t>
            </a:r>
            <a:r>
              <a:rPr lang="en-US" sz="1700" dirty="0" err="1"/>
              <a:t>nozīmīgi</a:t>
            </a:r>
            <a:r>
              <a:rPr lang="en-US" sz="1700" dirty="0"/>
              <a:t> </a:t>
            </a:r>
            <a:r>
              <a:rPr lang="en-US" sz="1700" dirty="0" err="1"/>
              <a:t>teksta</a:t>
            </a:r>
            <a:r>
              <a:rPr lang="en-US" sz="1700" dirty="0"/>
              <a:t> </a:t>
            </a:r>
            <a:r>
              <a:rPr lang="en-US" sz="1700" dirty="0" err="1"/>
              <a:t>galvenās</a:t>
            </a:r>
            <a:r>
              <a:rPr lang="en-US" sz="1700" dirty="0"/>
              <a:t> </a:t>
            </a:r>
            <a:r>
              <a:rPr lang="en-US" sz="1700" dirty="0" err="1"/>
              <a:t>domas</a:t>
            </a:r>
            <a:r>
              <a:rPr lang="en-US" sz="1700" dirty="0"/>
              <a:t> </a:t>
            </a:r>
            <a:r>
              <a:rPr lang="en-US" sz="1700" dirty="0" err="1"/>
              <a:t>atklāsmē</a:t>
            </a:r>
            <a:r>
              <a:rPr lang="en-US" sz="1700" dirty="0"/>
              <a:t>! </a:t>
            </a:r>
            <a:r>
              <a:rPr lang="en-US" sz="1700" dirty="0" err="1"/>
              <a:t>Pamato</a:t>
            </a:r>
            <a:r>
              <a:rPr lang="en-US" sz="1700" dirty="0"/>
              <a:t> </a:t>
            </a:r>
            <a:r>
              <a:rPr lang="en-US" sz="1700" dirty="0" err="1"/>
              <a:t>savu</a:t>
            </a:r>
            <a:r>
              <a:rPr lang="en-US" sz="1700" dirty="0"/>
              <a:t> </a:t>
            </a:r>
            <a:r>
              <a:rPr lang="en-US" sz="1700" dirty="0" err="1"/>
              <a:t>viedokli</a:t>
            </a:r>
            <a:r>
              <a:rPr lang="en-US" sz="1700" dirty="0"/>
              <a:t>!</a:t>
            </a:r>
          </a:p>
          <a:p>
            <a:pPr lvl="0" indent="-228600">
              <a:lnSpc>
                <a:spcPct val="90000"/>
              </a:lnSpc>
              <a:spcBef>
                <a:spcPts val="1000"/>
              </a:spcBef>
              <a:buSzPts val="3200"/>
              <a:buFont typeface="Arial" panose="020B0604020202020204" pitchFamily="34" charset="0"/>
              <a:buChar char="•"/>
            </a:pPr>
            <a:r>
              <a:rPr lang="en-US" sz="1700" dirty="0"/>
              <a:t>2. </a:t>
            </a:r>
            <a:r>
              <a:rPr lang="en-US" sz="1700" dirty="0" err="1"/>
              <a:t>Kurš</a:t>
            </a:r>
            <a:r>
              <a:rPr lang="en-US" sz="1700" dirty="0"/>
              <a:t> </a:t>
            </a:r>
            <a:r>
              <a:rPr lang="en-US" sz="1700" dirty="0" err="1"/>
              <a:t>valodas</a:t>
            </a:r>
            <a:r>
              <a:rPr lang="en-US" sz="1700" dirty="0"/>
              <a:t> </a:t>
            </a:r>
            <a:r>
              <a:rPr lang="en-US" sz="1700" dirty="0" err="1"/>
              <a:t>līdzeklis</a:t>
            </a:r>
            <a:r>
              <a:rPr lang="en-US" sz="1700" dirty="0"/>
              <a:t> </a:t>
            </a:r>
            <a:r>
              <a:rPr lang="en-US" sz="1700" dirty="0" err="1"/>
              <a:t>tekstā</a:t>
            </a:r>
            <a:r>
              <a:rPr lang="en-US" sz="1700" dirty="0"/>
              <a:t> </a:t>
            </a:r>
            <a:r>
              <a:rPr lang="en-US" sz="1700" dirty="0" err="1"/>
              <a:t>Tev</a:t>
            </a:r>
            <a:r>
              <a:rPr lang="en-US" sz="1700" dirty="0"/>
              <a:t> </a:t>
            </a:r>
            <a:r>
              <a:rPr lang="en-US" sz="1700" dirty="0" err="1"/>
              <a:t>vēl</a:t>
            </a:r>
            <a:r>
              <a:rPr lang="en-US" sz="1700" dirty="0"/>
              <a:t> </a:t>
            </a:r>
            <a:r>
              <a:rPr lang="en-US" sz="1700" dirty="0" err="1"/>
              <a:t>šķiet</a:t>
            </a:r>
            <a:r>
              <a:rPr lang="en-US" sz="1700" dirty="0"/>
              <a:t> </a:t>
            </a:r>
            <a:r>
              <a:rPr lang="en-US" sz="1700" dirty="0" err="1"/>
              <a:t>nozīmīgs</a:t>
            </a:r>
            <a:r>
              <a:rPr lang="en-US" sz="1700" dirty="0"/>
              <a:t>? </a:t>
            </a:r>
            <a:r>
              <a:rPr lang="en-US" sz="1700" dirty="0" err="1"/>
              <a:t>Kāpēc</a:t>
            </a:r>
            <a:r>
              <a:rPr lang="en-US" sz="1700" dirty="0"/>
              <a:t>?</a:t>
            </a:r>
          </a:p>
          <a:p>
            <a:pPr indent="-228600">
              <a:lnSpc>
                <a:spcPct val="90000"/>
              </a:lnSpc>
              <a:buFont typeface="Arial" panose="020B0604020202020204" pitchFamily="34" charset="0"/>
              <a:buChar char="•"/>
            </a:pPr>
            <a:endParaRPr lang="en-US" sz="1700" dirty="0"/>
          </a:p>
        </p:txBody>
      </p:sp>
      <p:graphicFrame>
        <p:nvGraphicFramePr>
          <p:cNvPr id="4" name="Satura vietturis 3">
            <a:extLst>
              <a:ext uri="{FF2B5EF4-FFF2-40B4-BE49-F238E27FC236}">
                <a16:creationId xmlns:a16="http://schemas.microsoft.com/office/drawing/2014/main" id="{7A25D828-78E7-7F6A-C6DB-1321FFFA828F}"/>
              </a:ext>
            </a:extLst>
          </p:cNvPr>
          <p:cNvGraphicFramePr>
            <a:graphicFrameLocks noGrp="1"/>
          </p:cNvGraphicFramePr>
          <p:nvPr>
            <p:ph idx="1"/>
            <p:extLst>
              <p:ext uri="{D42A27DB-BD31-4B8C-83A1-F6EECF244321}">
                <p14:modId xmlns:p14="http://schemas.microsoft.com/office/powerpoint/2010/main" val="3351705133"/>
              </p:ext>
            </p:extLst>
          </p:nvPr>
        </p:nvGraphicFramePr>
        <p:xfrm>
          <a:off x="4405562" y="630936"/>
          <a:ext cx="7138165" cy="3913633"/>
        </p:xfrm>
        <a:graphic>
          <a:graphicData uri="http://schemas.openxmlformats.org/drawingml/2006/table">
            <a:tbl>
              <a:tblPr firstRow="1" bandRow="1">
                <a:tableStyleId>{5C22544A-7EE6-4342-B048-85BDC9FD1C3A}</a:tableStyleId>
              </a:tblPr>
              <a:tblGrid>
                <a:gridCol w="2557612">
                  <a:extLst>
                    <a:ext uri="{9D8B030D-6E8A-4147-A177-3AD203B41FA5}">
                      <a16:colId xmlns:a16="http://schemas.microsoft.com/office/drawing/2014/main" val="3876759199"/>
                    </a:ext>
                  </a:extLst>
                </a:gridCol>
                <a:gridCol w="2085844">
                  <a:extLst>
                    <a:ext uri="{9D8B030D-6E8A-4147-A177-3AD203B41FA5}">
                      <a16:colId xmlns:a16="http://schemas.microsoft.com/office/drawing/2014/main" val="1258519269"/>
                    </a:ext>
                  </a:extLst>
                </a:gridCol>
                <a:gridCol w="2494709">
                  <a:extLst>
                    <a:ext uri="{9D8B030D-6E8A-4147-A177-3AD203B41FA5}">
                      <a16:colId xmlns:a16="http://schemas.microsoft.com/office/drawing/2014/main" val="2748504064"/>
                    </a:ext>
                  </a:extLst>
                </a:gridCol>
              </a:tblGrid>
              <a:tr h="908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700" u="none" strike="noStrike" cap="none"/>
                        <a:t>Morfoloģiskie valodas līdzekļi</a:t>
                      </a:r>
                      <a:endParaRPr lang="lv-LV" sz="1300" u="none" strike="noStrike" cap="none"/>
                    </a:p>
                    <a:p>
                      <a:endParaRPr lang="en-US" sz="1700"/>
                    </a:p>
                  </a:txBody>
                  <a:tcPr marL="87358" marR="87358" marT="43679" marB="436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700" u="none" strike="noStrike" cap="none"/>
                        <a:t>Leksiskie valodas līdzekļi</a:t>
                      </a:r>
                      <a:endParaRPr lang="lv-LV" sz="1300" u="none" strike="noStrike" cap="none"/>
                    </a:p>
                    <a:p>
                      <a:endParaRPr lang="en-US" sz="1700"/>
                    </a:p>
                  </a:txBody>
                  <a:tcPr marL="87358" marR="87358" marT="43679" marB="436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700" u="none" strike="noStrike" cap="none"/>
                        <a:t>Sintaktiskie valodas līdzekļi</a:t>
                      </a:r>
                      <a:endParaRPr lang="lv-LV" sz="1300" u="none" strike="noStrike" cap="none"/>
                    </a:p>
                    <a:p>
                      <a:endParaRPr lang="en-US" sz="1700"/>
                    </a:p>
                  </a:txBody>
                  <a:tcPr marL="87358" marR="87358" marT="43679" marB="43679"/>
                </a:tc>
                <a:extLst>
                  <a:ext uri="{0D108BD9-81ED-4DB2-BD59-A6C34878D82A}">
                    <a16:rowId xmlns:a16="http://schemas.microsoft.com/office/drawing/2014/main" val="1085283787"/>
                  </a:ext>
                </a:extLst>
              </a:tr>
              <a:tr h="3005111">
                <a:tc>
                  <a:txBody>
                    <a:bodyPr/>
                    <a:lstStyle/>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Ar priedēkli atvasināts darbības vārds</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Atgriezeniskais lietvārds</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Daudzskaitlinieks</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Atgriezeniskais vietniekvārds</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Darbības vārds vsk. 1.personā tag.</a:t>
                      </a:r>
                      <a:endParaRPr lang="lv-LV" sz="1300" u="none" strike="noStrike" cap="none" dirty="0"/>
                    </a:p>
                    <a:p>
                      <a:endParaRPr lang="en-US" sz="1700" dirty="0"/>
                    </a:p>
                  </a:txBody>
                  <a:tcPr marL="87358" marR="87358" marT="43679" marB="43679"/>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a:t>Metafora</a:t>
                      </a:r>
                      <a:endParaRPr lang="lv-LV" sz="1300" u="none" strike="noStrike" cap="none"/>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a:t>Personifikācija</a:t>
                      </a:r>
                      <a:endParaRPr lang="lv-LV" sz="1300" u="none" strike="noStrike" cap="none"/>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a:t>Retoriskais jautājums</a:t>
                      </a:r>
                      <a:endParaRPr lang="lv-LV" sz="1300" u="none" strike="noStrike" cap="none"/>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a:t>Svešvārds</a:t>
                      </a:r>
                      <a:endParaRPr lang="lv-LV" sz="1300" u="none" strike="noStrike" cap="none"/>
                    </a:p>
                    <a:p>
                      <a:endParaRPr lang="en-US" sz="1700"/>
                    </a:p>
                  </a:txBody>
                  <a:tcPr marL="87358" marR="87358" marT="43679" marB="43679"/>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Vienlīdzīgi teikuma locekļi</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Divdabja teiciens</a:t>
                      </a:r>
                      <a:endParaRPr lang="lv-LV" sz="1300" u="none" strike="noStrike" cap="none" dirty="0"/>
                    </a:p>
                    <a:p>
                      <a:pPr marL="285750" marR="0" lvl="0" indent="-285750" algn="l" rtl="0">
                        <a:lnSpc>
                          <a:spcPct val="100000"/>
                        </a:lnSpc>
                        <a:spcBef>
                          <a:spcPts val="0"/>
                        </a:spcBef>
                        <a:spcAft>
                          <a:spcPts val="0"/>
                        </a:spcAft>
                        <a:buClr>
                          <a:schemeClr val="dk1"/>
                        </a:buClr>
                        <a:buSzPts val="1800"/>
                        <a:buFont typeface="Arial"/>
                        <a:buChar char="•"/>
                      </a:pPr>
                      <a:r>
                        <a:rPr lang="lv-LV" sz="1700" u="none" strike="noStrike" cap="none" dirty="0"/>
                        <a:t>Iespraudums</a:t>
                      </a:r>
                      <a:endParaRPr lang="lv-LV" sz="1300" u="none" strike="noStrike" cap="none" dirty="0"/>
                    </a:p>
                    <a:p>
                      <a:endParaRPr lang="en-US" sz="1700" dirty="0"/>
                    </a:p>
                  </a:txBody>
                  <a:tcPr marL="87358" marR="87358" marT="43679" marB="43679"/>
                </a:tc>
                <a:extLst>
                  <a:ext uri="{0D108BD9-81ED-4DB2-BD59-A6C34878D82A}">
                    <a16:rowId xmlns:a16="http://schemas.microsoft.com/office/drawing/2014/main" val="3403896486"/>
                  </a:ext>
                </a:extLst>
              </a:tr>
            </a:tbl>
          </a:graphicData>
        </a:graphic>
      </p:graphicFrame>
      <p:sp>
        <p:nvSpPr>
          <p:cNvPr id="3" name="Slaida numura vietturis 2">
            <a:extLst>
              <a:ext uri="{FF2B5EF4-FFF2-40B4-BE49-F238E27FC236}">
                <a16:creationId xmlns:a16="http://schemas.microsoft.com/office/drawing/2014/main" id="{E8115E36-EF0D-B25A-16F1-5B080D2893F2}"/>
              </a:ext>
            </a:extLst>
          </p:cNvPr>
          <p:cNvSpPr>
            <a:spLocks noGrp="1"/>
          </p:cNvSpPr>
          <p:nvPr>
            <p:ph type="sldNum" sz="quarter" idx="12"/>
          </p:nvPr>
        </p:nvSpPr>
        <p:spPr/>
        <p:txBody>
          <a:bodyPr/>
          <a:lstStyle/>
          <a:p>
            <a:fld id="{A74D4EDB-5B2A-4D4F-BA8F-2F861CBBE6F3}" type="slidenum">
              <a:rPr lang="lv-LV" smtClean="0"/>
              <a:t>33</a:t>
            </a:fld>
            <a:endParaRPr lang="lv-LV"/>
          </a:p>
        </p:txBody>
      </p:sp>
    </p:spTree>
    <p:extLst>
      <p:ext uri="{BB962C8B-B14F-4D97-AF65-F5344CB8AC3E}">
        <p14:creationId xmlns:p14="http://schemas.microsoft.com/office/powerpoint/2010/main" val="127175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3AC7B9C7-03BB-D69E-F1EB-0F93940C8F87}"/>
              </a:ext>
            </a:extLst>
          </p:cNvPr>
          <p:cNvSpPr>
            <a:spLocks noGrp="1"/>
          </p:cNvSpPr>
          <p:nvPr>
            <p:ph type="title"/>
          </p:nvPr>
        </p:nvSpPr>
        <p:spPr>
          <a:xfrm>
            <a:off x="1171074" y="1396686"/>
            <a:ext cx="3240506" cy="4064628"/>
          </a:xfrm>
        </p:spPr>
        <p:txBody>
          <a:bodyPr>
            <a:normAutofit/>
          </a:bodyPr>
          <a:lstStyle/>
          <a:p>
            <a:r>
              <a:rPr lang="lv-LV">
                <a:solidFill>
                  <a:srgbClr val="FFFFFF"/>
                </a:solidFill>
              </a:rPr>
              <a:t>Miniatūras žanrs- ceļš uz jaunrades darbu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608B61A2-5FC5-8272-9A62-1679EF6AB959}"/>
              </a:ext>
            </a:extLst>
          </p:cNvPr>
          <p:cNvSpPr>
            <a:spLocks noGrp="1"/>
          </p:cNvSpPr>
          <p:nvPr>
            <p:ph idx="1"/>
          </p:nvPr>
        </p:nvSpPr>
        <p:spPr>
          <a:xfrm>
            <a:off x="5370153" y="1526033"/>
            <a:ext cx="5911799" cy="5059593"/>
          </a:xfrm>
        </p:spPr>
        <p:txBody>
          <a:bodyPr>
            <a:normAutofit/>
          </a:bodyPr>
          <a:lstStyle/>
          <a:p>
            <a:pPr marL="0" indent="0">
              <a:buNone/>
            </a:pPr>
            <a:r>
              <a:rPr lang="lv-LV" sz="2400" dirty="0"/>
              <a:t>1. </a:t>
            </a:r>
            <a:r>
              <a:rPr lang="lv-LV" sz="2400" b="1" dirty="0"/>
              <a:t>Miniatūras "Par ko varētu stāstīt stacijas ēka?" rakstīšana</a:t>
            </a:r>
          </a:p>
          <a:p>
            <a:pPr marL="0" indent="0">
              <a:buNone/>
            </a:pPr>
            <a:r>
              <a:rPr lang="lv-LV" sz="2400" dirty="0">
                <a:hlinkClick r:id="rId2"/>
              </a:rPr>
              <a:t>https://skolo.lv/mod/giportfolio/view.php?id=71145433</a:t>
            </a:r>
            <a:endParaRPr lang="lv-LV" sz="2400" dirty="0"/>
          </a:p>
          <a:p>
            <a:pPr marL="0" indent="0">
              <a:buNone/>
            </a:pPr>
            <a:r>
              <a:rPr lang="lv-LV" sz="2400" b="1" dirty="0"/>
              <a:t>2. Raksti miniatūru!</a:t>
            </a:r>
          </a:p>
          <a:p>
            <a:r>
              <a:rPr lang="lv-LV" sz="2400" dirty="0"/>
              <a:t> Izvēlies </a:t>
            </a:r>
            <a:r>
              <a:rPr lang="lv-LV" sz="2400" u="sng" dirty="0"/>
              <a:t>tēmu</a:t>
            </a:r>
            <a:r>
              <a:rPr lang="lv-LV" sz="2400" dirty="0"/>
              <a:t>, par kuru vēlies rakstīt miniatūru!</a:t>
            </a:r>
          </a:p>
          <a:p>
            <a:r>
              <a:rPr lang="lv-LV" sz="2400" dirty="0"/>
              <a:t> Izvēlies </a:t>
            </a:r>
            <a:r>
              <a:rPr lang="lv-LV" sz="2400" u="sng" dirty="0"/>
              <a:t>tēlu</a:t>
            </a:r>
            <a:r>
              <a:rPr lang="lv-LV" sz="2400" dirty="0"/>
              <a:t>, kas tev palīdzēs atklāt galveno domu!</a:t>
            </a:r>
          </a:p>
          <a:p>
            <a:r>
              <a:rPr lang="lv-LV" sz="2400" dirty="0"/>
              <a:t> Raksti miniatūru, iekļaujot tajā </a:t>
            </a:r>
            <a:r>
              <a:rPr lang="lv-LV" sz="2400" u="sng" dirty="0"/>
              <a:t>mākslinieciskās izteiksmes līdzekļus </a:t>
            </a:r>
            <a:r>
              <a:rPr lang="lv-LV" sz="2400" dirty="0"/>
              <a:t>un </a:t>
            </a:r>
            <a:r>
              <a:rPr lang="lv-LV" sz="2400" u="sng" dirty="0"/>
              <a:t>sajūtu gleznas</a:t>
            </a:r>
            <a:r>
              <a:rPr lang="lv-LV" sz="2400" dirty="0"/>
              <a:t>!</a:t>
            </a:r>
          </a:p>
          <a:p>
            <a:pPr marL="0" indent="0">
              <a:buNone/>
            </a:pPr>
            <a:endParaRPr lang="lv-LV" sz="2000" b="1" dirty="0"/>
          </a:p>
        </p:txBody>
      </p:sp>
      <p:sp>
        <p:nvSpPr>
          <p:cNvPr id="4" name="Slaida numura vietturis 3">
            <a:extLst>
              <a:ext uri="{FF2B5EF4-FFF2-40B4-BE49-F238E27FC236}">
                <a16:creationId xmlns:a16="http://schemas.microsoft.com/office/drawing/2014/main" id="{024A57D2-9EF5-8393-2EE6-D3B56C6BF0AE}"/>
              </a:ext>
            </a:extLst>
          </p:cNvPr>
          <p:cNvSpPr>
            <a:spLocks noGrp="1"/>
          </p:cNvSpPr>
          <p:nvPr>
            <p:ph type="sldNum" sz="quarter" idx="12"/>
          </p:nvPr>
        </p:nvSpPr>
        <p:spPr/>
        <p:txBody>
          <a:bodyPr/>
          <a:lstStyle/>
          <a:p>
            <a:fld id="{A74D4EDB-5B2A-4D4F-BA8F-2F861CBBE6F3}" type="slidenum">
              <a:rPr lang="lv-LV" smtClean="0"/>
              <a:t>34</a:t>
            </a:fld>
            <a:endParaRPr lang="lv-LV"/>
          </a:p>
        </p:txBody>
      </p:sp>
    </p:spTree>
    <p:extLst>
      <p:ext uri="{BB962C8B-B14F-4D97-AF65-F5344CB8AC3E}">
        <p14:creationId xmlns:p14="http://schemas.microsoft.com/office/powerpoint/2010/main" val="249647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E82C314-4AEE-1F2C-BF15-55BB66086E2C}"/>
              </a:ext>
            </a:extLst>
          </p:cNvPr>
          <p:cNvSpPr>
            <a:spLocks noGrp="1"/>
          </p:cNvSpPr>
          <p:nvPr>
            <p:ph type="title"/>
          </p:nvPr>
        </p:nvSpPr>
        <p:spPr>
          <a:xfrm>
            <a:off x="686834" y="1153572"/>
            <a:ext cx="3200400" cy="4461163"/>
          </a:xfrm>
        </p:spPr>
        <p:txBody>
          <a:bodyPr>
            <a:normAutofit/>
          </a:bodyPr>
          <a:lstStyle/>
          <a:p>
            <a:r>
              <a:rPr lang="en-US">
                <a:solidFill>
                  <a:srgbClr val="FFFFFF"/>
                </a:solidFill>
              </a:rPr>
              <a:t>Miniatūras radīšana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D3CAF5D-B0DE-3ED5-B0A2-B3396C7AD67F}"/>
              </a:ext>
            </a:extLst>
          </p:cNvPr>
          <p:cNvSpPr>
            <a:spLocks noGrp="1"/>
          </p:cNvSpPr>
          <p:nvPr>
            <p:ph idx="1"/>
          </p:nvPr>
        </p:nvSpPr>
        <p:spPr>
          <a:xfrm>
            <a:off x="4447308" y="591344"/>
            <a:ext cx="6906491" cy="5585619"/>
          </a:xfrm>
        </p:spPr>
        <p:txBody>
          <a:bodyPr anchor="ctr">
            <a:normAutofit/>
          </a:bodyPr>
          <a:lstStyle/>
          <a:p>
            <a:pPr marL="0" indent="0">
              <a:buNone/>
            </a:pPr>
            <a:r>
              <a:rPr lang="lv-LV" b="1"/>
              <a:t>1.uzdevums.</a:t>
            </a:r>
          </a:p>
          <a:p>
            <a:r>
              <a:rPr lang="lv-LV"/>
              <a:t>Izvēlies vienu  no R.Ezeras miniatūru virsrakstiem!</a:t>
            </a:r>
          </a:p>
          <a:p>
            <a:r>
              <a:rPr lang="lv-LV"/>
              <a:t>Uzraksti savu miniatūru ar izvēlēto R.Ezeras miniatūras virsrakstu, piemēram, «Neprāts», «Cerība» utt., vai izvēlies savu virsrakstu!</a:t>
            </a:r>
          </a:p>
          <a:p>
            <a:r>
              <a:rPr lang="lv-LV"/>
              <a:t>Ievēro pareizrakstību (ortogrāfiju, interpunkciju, vienotu stilu)!</a:t>
            </a:r>
          </a:p>
          <a:p>
            <a:pPr marL="0" indent="0">
              <a:buNone/>
            </a:pPr>
            <a:r>
              <a:rPr lang="lv-LV" b="1"/>
              <a:t>2.uzdevums.</a:t>
            </a:r>
          </a:p>
          <a:p>
            <a:pPr marL="0" indent="0">
              <a:buNone/>
            </a:pPr>
            <a:r>
              <a:rPr lang="lv-LV"/>
              <a:t>Uzraksti miniatūru «Recepte (priekam, mīlestībai, skumjām u.c.)»!</a:t>
            </a:r>
            <a:endParaRPr lang="en-US" dirty="0"/>
          </a:p>
        </p:txBody>
      </p:sp>
      <p:sp>
        <p:nvSpPr>
          <p:cNvPr id="4" name="Slaida numura vietturis 3">
            <a:extLst>
              <a:ext uri="{FF2B5EF4-FFF2-40B4-BE49-F238E27FC236}">
                <a16:creationId xmlns:a16="http://schemas.microsoft.com/office/drawing/2014/main" id="{43E6BBF8-6337-9B2E-9A37-AA965AE7A592}"/>
              </a:ext>
            </a:extLst>
          </p:cNvPr>
          <p:cNvSpPr>
            <a:spLocks noGrp="1"/>
          </p:cNvSpPr>
          <p:nvPr>
            <p:ph type="sldNum" sz="quarter" idx="12"/>
          </p:nvPr>
        </p:nvSpPr>
        <p:spPr>
          <a:xfrm>
            <a:off x="9541564" y="6356350"/>
            <a:ext cx="1812235" cy="365125"/>
          </a:xfrm>
        </p:spPr>
        <p:txBody>
          <a:bodyPr>
            <a:normAutofit/>
          </a:bodyPr>
          <a:lstStyle/>
          <a:p>
            <a:pPr>
              <a:spcAft>
                <a:spcPts val="600"/>
              </a:spcAft>
            </a:pPr>
            <a:fld id="{A74D4EDB-5B2A-4D4F-BA8F-2F861CBBE6F3}" type="slidenum">
              <a:rPr lang="lv-LV" smtClean="0"/>
              <a:pPr>
                <a:spcAft>
                  <a:spcPts val="600"/>
                </a:spcAft>
              </a:pPr>
              <a:t>35</a:t>
            </a:fld>
            <a:endParaRPr lang="lv-LV"/>
          </a:p>
        </p:txBody>
      </p:sp>
    </p:spTree>
    <p:extLst>
      <p:ext uri="{BB962C8B-B14F-4D97-AF65-F5344CB8AC3E}">
        <p14:creationId xmlns:p14="http://schemas.microsoft.com/office/powerpoint/2010/main" val="261181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62171830-72CA-7ECE-E7A1-EF6626500EB2}"/>
              </a:ext>
            </a:extLst>
          </p:cNvPr>
          <p:cNvSpPr>
            <a:spLocks noGrp="1"/>
          </p:cNvSpPr>
          <p:nvPr>
            <p:ph idx="1"/>
          </p:nvPr>
        </p:nvSpPr>
        <p:spPr>
          <a:xfrm>
            <a:off x="838200" y="1461360"/>
            <a:ext cx="6165715" cy="5146636"/>
          </a:xfrm>
        </p:spPr>
        <p:txBody>
          <a:bodyPr>
            <a:normAutofit fontScale="92500"/>
          </a:bodyPr>
          <a:lstStyle/>
          <a:p>
            <a:pPr marL="0" indent="0">
              <a:buNone/>
            </a:pPr>
            <a:r>
              <a:rPr lang="lv-LV" b="1" dirty="0"/>
              <a:t>Vērtē uzrakstīto miniatūru!</a:t>
            </a:r>
          </a:p>
          <a:p>
            <a:pPr marL="0" indent="0">
              <a:buNone/>
            </a:pPr>
            <a:r>
              <a:rPr lang="lv-LV" dirty="0"/>
              <a:t>1. Secini, ar kāda tēla palīdzību atklāta tava doma!</a:t>
            </a:r>
          </a:p>
          <a:p>
            <a:pPr marL="0" indent="0">
              <a:buNone/>
            </a:pPr>
            <a:r>
              <a:rPr lang="lv-LV" dirty="0"/>
              <a:t>2.Izraksti no teksta mākslinieciskās izteiksmes līdzekļus! </a:t>
            </a:r>
          </a:p>
          <a:p>
            <a:pPr marL="0" indent="0">
              <a:buNone/>
            </a:pPr>
            <a:r>
              <a:rPr lang="lv-LV" dirty="0"/>
              <a:t>3. Izraksti no teksta sajūtu gleznas! </a:t>
            </a:r>
          </a:p>
          <a:p>
            <a:pPr marL="0" indent="0">
              <a:buNone/>
            </a:pPr>
            <a:r>
              <a:rPr lang="lv-LV" dirty="0"/>
              <a:t>4. Formulē vai izraksti no teksta atziņu, kas pausta miniatūrā!</a:t>
            </a:r>
          </a:p>
          <a:p>
            <a:pPr marL="0" indent="0">
              <a:buNone/>
            </a:pPr>
            <a:r>
              <a:rPr lang="lv-LV" dirty="0"/>
              <a:t>5. Raksturo pārdomu mirkli, kas saskatāms tava rakstītajā miniatūrā!</a:t>
            </a:r>
          </a:p>
          <a:p>
            <a:pPr marL="0" indent="0">
              <a:buNone/>
            </a:pPr>
            <a:r>
              <a:rPr lang="lv-LV" dirty="0"/>
              <a:t>6. Secini, cik lielā mērā tavs uzrakstītais darbs atbilsts miniatūras žanram!</a:t>
            </a:r>
            <a:r>
              <a:rPr lang="en-US" dirty="0"/>
              <a:t> </a:t>
            </a:r>
            <a:endParaRPr lang="lv-LV" sz="2200" b="1" dirty="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C66C1028-0862-0DCA-E4DB-26B739012E78}"/>
              </a:ext>
            </a:extLst>
          </p:cNvPr>
          <p:cNvSpPr>
            <a:spLocks noGrp="1"/>
          </p:cNvSpPr>
          <p:nvPr>
            <p:ph type="title"/>
          </p:nvPr>
        </p:nvSpPr>
        <p:spPr>
          <a:xfrm>
            <a:off x="7474281" y="1396686"/>
            <a:ext cx="3240506" cy="4064628"/>
          </a:xfrm>
        </p:spPr>
        <p:txBody>
          <a:bodyPr>
            <a:normAutofit/>
          </a:bodyPr>
          <a:lstStyle/>
          <a:p>
            <a:r>
              <a:rPr lang="en-US" dirty="0" err="1">
                <a:solidFill>
                  <a:srgbClr val="FFFFFF"/>
                </a:solidFill>
              </a:rPr>
              <a:t>Jaunrades</a:t>
            </a:r>
            <a:r>
              <a:rPr lang="en-US" dirty="0">
                <a:solidFill>
                  <a:srgbClr val="FFFFFF"/>
                </a:solidFill>
              </a:rPr>
              <a:t> </a:t>
            </a:r>
            <a:r>
              <a:rPr lang="en-US" dirty="0" err="1">
                <a:solidFill>
                  <a:srgbClr val="FFFFFF"/>
                </a:solidFill>
              </a:rPr>
              <a:t>darba</a:t>
            </a:r>
            <a:r>
              <a:rPr lang="en-US" dirty="0">
                <a:solidFill>
                  <a:srgbClr val="FFFFFF"/>
                </a:solidFill>
              </a:rPr>
              <a:t> </a:t>
            </a:r>
            <a:r>
              <a:rPr lang="en-US" dirty="0" err="1">
                <a:solidFill>
                  <a:srgbClr val="FFFFFF"/>
                </a:solidFill>
              </a:rPr>
              <a:t>pašvērtējums</a:t>
            </a:r>
            <a:endParaRPr lang="lv-LV" dirty="0">
              <a:solidFill>
                <a:srgbClr val="FFFFFF"/>
              </a:solidFill>
            </a:endParaRPr>
          </a:p>
        </p:txBody>
      </p:sp>
      <p:sp>
        <p:nvSpPr>
          <p:cNvPr id="4" name="Slaida numura vietturis 3">
            <a:extLst>
              <a:ext uri="{FF2B5EF4-FFF2-40B4-BE49-F238E27FC236}">
                <a16:creationId xmlns:a16="http://schemas.microsoft.com/office/drawing/2014/main" id="{A31B1076-6211-0DB9-7B66-D87E864C4633}"/>
              </a:ext>
            </a:extLst>
          </p:cNvPr>
          <p:cNvSpPr>
            <a:spLocks noGrp="1"/>
          </p:cNvSpPr>
          <p:nvPr>
            <p:ph type="sldNum" sz="quarter" idx="12"/>
          </p:nvPr>
        </p:nvSpPr>
        <p:spPr/>
        <p:txBody>
          <a:bodyPr/>
          <a:lstStyle/>
          <a:p>
            <a:fld id="{A74D4EDB-5B2A-4D4F-BA8F-2F861CBBE6F3}" type="slidenum">
              <a:rPr lang="lv-LV" smtClean="0"/>
              <a:t>36</a:t>
            </a:fld>
            <a:endParaRPr lang="lv-LV"/>
          </a:p>
        </p:txBody>
      </p:sp>
    </p:spTree>
    <p:extLst>
      <p:ext uri="{BB962C8B-B14F-4D97-AF65-F5344CB8AC3E}">
        <p14:creationId xmlns:p14="http://schemas.microsoft.com/office/powerpoint/2010/main" val="3131601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a:extLst>
              <a:ext uri="{FF2B5EF4-FFF2-40B4-BE49-F238E27FC236}">
                <a16:creationId xmlns:a16="http://schemas.microsoft.com/office/drawing/2014/main" id="{4E59ACA0-F5C0-34A3-0F10-6772061C8A8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Jaunrade</a:t>
            </a:r>
          </a:p>
        </p:txBody>
      </p:sp>
      <p:sp>
        <p:nvSpPr>
          <p:cNvPr id="4" name="Slaida numura vietturis 3">
            <a:extLst>
              <a:ext uri="{FF2B5EF4-FFF2-40B4-BE49-F238E27FC236}">
                <a16:creationId xmlns:a16="http://schemas.microsoft.com/office/drawing/2014/main" id="{C45F77AE-2190-7077-02D5-BDC3CEA49C59}"/>
              </a:ext>
            </a:extLst>
          </p:cNvPr>
          <p:cNvSpPr>
            <a:spLocks noGrp="1"/>
          </p:cNvSpPr>
          <p:nvPr>
            <p:ph type="sldNum" sz="quarter" idx="12"/>
          </p:nvPr>
        </p:nvSpPr>
        <p:spPr>
          <a:xfrm>
            <a:off x="11704320" y="6455664"/>
            <a:ext cx="448056" cy="365125"/>
          </a:xfrm>
        </p:spPr>
        <p:txBody>
          <a:bodyPr>
            <a:normAutofit/>
          </a:bodyPr>
          <a:lstStyle/>
          <a:p>
            <a:pPr>
              <a:spcAft>
                <a:spcPts val="600"/>
              </a:spcAft>
            </a:pPr>
            <a:fld id="{A74D4EDB-5B2A-4D4F-BA8F-2F861CBBE6F3}" type="slidenum">
              <a:rPr lang="lv-LV" sz="1100" smtClean="0">
                <a:solidFill>
                  <a:schemeClr val="tx1">
                    <a:lumMod val="50000"/>
                    <a:lumOff val="50000"/>
                  </a:schemeClr>
                </a:solidFill>
              </a:rPr>
              <a:pPr>
                <a:spcAft>
                  <a:spcPts val="600"/>
                </a:spcAft>
              </a:pPr>
              <a:t>37</a:t>
            </a:fld>
            <a:endParaRPr lang="lv-LV" sz="1100">
              <a:solidFill>
                <a:schemeClr val="tx1">
                  <a:lumMod val="50000"/>
                  <a:lumOff val="50000"/>
                </a:schemeClr>
              </a:solidFill>
            </a:endParaRPr>
          </a:p>
        </p:txBody>
      </p:sp>
      <p:graphicFrame>
        <p:nvGraphicFramePr>
          <p:cNvPr id="6" name="Satura vietturis 2">
            <a:extLst>
              <a:ext uri="{FF2B5EF4-FFF2-40B4-BE49-F238E27FC236}">
                <a16:creationId xmlns:a16="http://schemas.microsoft.com/office/drawing/2014/main" id="{CD6D20F7-6F8F-EA4E-A97F-D401925F683F}"/>
              </a:ext>
            </a:extLst>
          </p:cNvPr>
          <p:cNvGraphicFramePr>
            <a:graphicFrameLocks noGrp="1"/>
          </p:cNvGraphicFramePr>
          <p:nvPr>
            <p:ph idx="1"/>
            <p:extLst>
              <p:ext uri="{D42A27DB-BD31-4B8C-83A1-F6EECF244321}">
                <p14:modId xmlns:p14="http://schemas.microsoft.com/office/powerpoint/2010/main" val="149403464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986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3A689-1E10-48FE-AE44-99F0C9983B31}"/>
              </a:ext>
            </a:extLst>
          </p:cNvPr>
          <p:cNvSpPr>
            <a:spLocks noGrp="1"/>
          </p:cNvSpPr>
          <p:nvPr>
            <p:ph type="title"/>
          </p:nvPr>
        </p:nvSpPr>
        <p:spPr>
          <a:xfrm>
            <a:off x="572493" y="238539"/>
            <a:ext cx="11018520" cy="1434415"/>
          </a:xfrm>
        </p:spPr>
        <p:txBody>
          <a:bodyPr anchor="b">
            <a:normAutofit/>
          </a:bodyPr>
          <a:lstStyle/>
          <a:p>
            <a:r>
              <a:rPr lang="lv-LV" sz="5400">
                <a:latin typeface="Times New Roman" panose="02020603050405020304" pitchFamily="18" charset="0"/>
                <a:cs typeface="Times New Roman" panose="02020603050405020304" pitchFamily="18" charset="0"/>
              </a:rPr>
              <a:t>Minimismi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CB2D74-11C3-4682-8E29-FD38FA888B06}"/>
              </a:ext>
            </a:extLst>
          </p:cNvPr>
          <p:cNvSpPr>
            <a:spLocks noGrp="1"/>
          </p:cNvSpPr>
          <p:nvPr>
            <p:ph idx="1"/>
          </p:nvPr>
        </p:nvSpPr>
        <p:spPr>
          <a:xfrm>
            <a:off x="572493" y="2071316"/>
            <a:ext cx="6713552" cy="4119172"/>
          </a:xfrm>
        </p:spPr>
        <p:txBody>
          <a:bodyPr anchor="t">
            <a:normAutofit/>
          </a:bodyPr>
          <a:lstStyle/>
          <a:p>
            <a:pPr>
              <a:spcAft>
                <a:spcPts val="800"/>
              </a:spcAft>
            </a:pPr>
            <a:r>
              <a:rPr lang="lv-LV" sz="2200">
                <a:latin typeface="Times New Roman" panose="02020603050405020304" pitchFamily="18" charset="0"/>
                <a:ea typeface="Calibri" panose="020F0502020204030204" pitchFamily="34" charset="0"/>
                <a:cs typeface="Times New Roman" panose="02020603050405020304" pitchFamily="18" charset="0"/>
              </a:rPr>
              <a:t> “Iedomājies kartupeļu sēklu. Kartupelim ir ļoti maza sēkliņa. Līdz sēklas kartupelim vēl garš ceļš ejams. Lūdzu, meklē, atrodi un atritini manis rakstītajos tekstos tik īsus teikumus kā kartupeļu sēkla, kas atver ceļu uz jaunu saprašanu, daudz lielāku un nozīmīgāku, nekā sākumā redzēts. Tā ir kā apjausma par gaismu kartupeļu bļodā.”</a:t>
            </a:r>
            <a:endParaRPr lang="lv-LV" sz="2200">
              <a:latin typeface="Calibri" panose="020F0502020204030204" pitchFamily="34" charset="0"/>
              <a:ea typeface="Calibri" panose="020F0502020204030204" pitchFamily="34" charset="0"/>
              <a:cs typeface="Times New Roman" panose="02020603050405020304" pitchFamily="18" charset="0"/>
            </a:endParaRPr>
          </a:p>
          <a:p>
            <a:pPr marL="45720" indent="0">
              <a:spcAft>
                <a:spcPts val="800"/>
              </a:spcAft>
              <a:buNone/>
            </a:pPr>
            <a:r>
              <a:rPr lang="lv-LV" sz="2200">
                <a:latin typeface="Times New Roman" panose="02020603050405020304" pitchFamily="18" charset="0"/>
                <a:ea typeface="Calibri" panose="020F0502020204030204" pitchFamily="34" charset="0"/>
                <a:cs typeface="Times New Roman" panose="02020603050405020304" pitchFamily="18" charset="0"/>
              </a:rPr>
              <a:t> </a:t>
            </a:r>
            <a:r>
              <a:rPr lang="lv-LV" sz="2200" i="1">
                <a:latin typeface="Times New Roman" panose="02020603050405020304" pitchFamily="18" charset="0"/>
                <a:ea typeface="Calibri" panose="020F0502020204030204" pitchFamily="34" charset="0"/>
                <a:cs typeface="Times New Roman" panose="02020603050405020304" pitchFamily="18" charset="0"/>
              </a:rPr>
              <a:t>(Citāts no Imanta Ziedoņa sarunas ar Ziedoņa muzeja vadītāju Žaneti Grendi par to, kas ir minimismi.)</a:t>
            </a:r>
            <a:endParaRPr lang="lv-LV" sz="2200" i="1">
              <a:latin typeface="Calibri" panose="020F0502020204030204" pitchFamily="34" charset="0"/>
              <a:ea typeface="Calibri" panose="020F0502020204030204" pitchFamily="34" charset="0"/>
              <a:cs typeface="Times New Roman" panose="02020603050405020304" pitchFamily="18" charset="0"/>
            </a:endParaRPr>
          </a:p>
          <a:p>
            <a:endParaRPr lang="lv-LV" sz="2200"/>
          </a:p>
        </p:txBody>
      </p:sp>
      <p:pic>
        <p:nvPicPr>
          <p:cNvPr id="4" name="Picture 3">
            <a:extLst>
              <a:ext uri="{FF2B5EF4-FFF2-40B4-BE49-F238E27FC236}">
                <a16:creationId xmlns:a16="http://schemas.microsoft.com/office/drawing/2014/main" id="{F4F4D75A-7542-4837-997C-1A334FC33DF9}"/>
              </a:ext>
            </a:extLst>
          </p:cNvPr>
          <p:cNvPicPr>
            <a:picLocks noChangeAspect="1"/>
          </p:cNvPicPr>
          <p:nvPr/>
        </p:nvPicPr>
        <p:blipFill>
          <a:blip r:embed="rId2"/>
          <a:srcRect l="4967" r="22879"/>
          <a:stretch>
            <a:fillRect/>
          </a:stretch>
        </p:blipFill>
        <p:spPr>
          <a:xfrm>
            <a:off x="7675658" y="2093976"/>
            <a:ext cx="3941064" cy="4096512"/>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5" name="Slaida numura vietturis 4">
            <a:extLst>
              <a:ext uri="{FF2B5EF4-FFF2-40B4-BE49-F238E27FC236}">
                <a16:creationId xmlns:a16="http://schemas.microsoft.com/office/drawing/2014/main" id="{1247B67A-39AE-8294-5B4C-F5153BCEBDBD}"/>
              </a:ext>
            </a:extLst>
          </p:cNvPr>
          <p:cNvSpPr>
            <a:spLocks noGrp="1"/>
          </p:cNvSpPr>
          <p:nvPr>
            <p:ph type="sldNum" sz="quarter" idx="12"/>
          </p:nvPr>
        </p:nvSpPr>
        <p:spPr>
          <a:xfrm>
            <a:off x="8610600" y="6356350"/>
            <a:ext cx="2743200" cy="365125"/>
          </a:xfrm>
        </p:spPr>
        <p:txBody>
          <a:bodyPr>
            <a:normAutofit/>
          </a:bodyPr>
          <a:lstStyle/>
          <a:p>
            <a:pPr>
              <a:spcAft>
                <a:spcPts val="600"/>
              </a:spcAft>
            </a:pPr>
            <a:fld id="{A74D4EDB-5B2A-4D4F-BA8F-2F861CBBE6F3}" type="slidenum">
              <a:rPr lang="lv-LV" smtClean="0"/>
              <a:pPr>
                <a:spcAft>
                  <a:spcPts val="600"/>
                </a:spcAft>
              </a:pPr>
              <a:t>38</a:t>
            </a:fld>
            <a:endParaRPr lang="lv-LV"/>
          </a:p>
        </p:txBody>
      </p:sp>
    </p:spTree>
    <p:extLst>
      <p:ext uri="{BB962C8B-B14F-4D97-AF65-F5344CB8AC3E}">
        <p14:creationId xmlns:p14="http://schemas.microsoft.com/office/powerpoint/2010/main" val="445112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0E19F-AA71-485E-B99C-01B2C8CFD243}"/>
              </a:ext>
            </a:extLst>
          </p:cNvPr>
          <p:cNvSpPr>
            <a:spLocks noGrp="1"/>
          </p:cNvSpPr>
          <p:nvPr>
            <p:ph type="title"/>
          </p:nvPr>
        </p:nvSpPr>
        <p:spPr>
          <a:xfrm>
            <a:off x="612648" y="365125"/>
            <a:ext cx="5295015" cy="2063808"/>
          </a:xfrm>
        </p:spPr>
        <p:txBody>
          <a:bodyPr anchor="b">
            <a:normAutofit/>
          </a:bodyPr>
          <a:lstStyle/>
          <a:p>
            <a:r>
              <a:rPr lang="lv-LV" sz="5400" b="1">
                <a:latin typeface="Times New Roman" panose="02020603050405020304" pitchFamily="18" charset="0"/>
                <a:cs typeface="Times New Roman" panose="02020603050405020304" pitchFamily="18" charset="0"/>
              </a:rPr>
              <a:t>Imants Ziedonis</a:t>
            </a:r>
          </a:p>
        </p:txBody>
      </p:sp>
      <p:sp>
        <p:nvSpPr>
          <p:cNvPr id="14"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DFEA5-E31F-4664-9A9B-287C3683B448}"/>
              </a:ext>
            </a:extLst>
          </p:cNvPr>
          <p:cNvSpPr>
            <a:spLocks noGrp="1"/>
          </p:cNvSpPr>
          <p:nvPr>
            <p:ph idx="1"/>
          </p:nvPr>
        </p:nvSpPr>
        <p:spPr>
          <a:xfrm>
            <a:off x="612648" y="2908005"/>
            <a:ext cx="5295015" cy="3268957"/>
          </a:xfrm>
        </p:spPr>
        <p:txBody>
          <a:bodyPr>
            <a:normAutofit/>
          </a:bodyPr>
          <a:lstStyle/>
          <a:p>
            <a:pPr>
              <a:spcAft>
                <a:spcPts val="800"/>
              </a:spcAft>
            </a:pPr>
            <a:r>
              <a:rPr lang="lv-LV" sz="2200">
                <a:latin typeface="Times New Roman" panose="02020603050405020304" pitchFamily="18" charset="0"/>
                <a:ea typeface="Calibri" panose="020F0502020204030204" pitchFamily="34" charset="0"/>
                <a:cs typeface="Times New Roman" panose="02020603050405020304" pitchFamily="18" charset="0"/>
              </a:rPr>
              <a:t>“Dzīve nav ņemama nopietni tāpēc, ka ir tik nopietna.” </a:t>
            </a:r>
            <a:endParaRPr lang="lv-LV" sz="22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lv-LV" sz="2200">
                <a:latin typeface="Times New Roman" panose="02020603050405020304" pitchFamily="18" charset="0"/>
                <a:ea typeface="Calibri" panose="020F0502020204030204" pitchFamily="34" charset="0"/>
                <a:cs typeface="Times New Roman" panose="02020603050405020304" pitchFamily="18" charset="0"/>
              </a:rPr>
              <a:t>“Bet skaistas ir tās retās dienas, kad rāmja cilvēks iziet no rāmjiem.”</a:t>
            </a:r>
            <a:endParaRPr lang="lv-LV" sz="22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lv-LV" sz="2200">
                <a:latin typeface="Times New Roman" panose="02020603050405020304" pitchFamily="18" charset="0"/>
                <a:ea typeface="Calibri" panose="020F0502020204030204" pitchFamily="34" charset="0"/>
                <a:cs typeface="Times New Roman" panose="02020603050405020304" pitchFamily="18" charset="0"/>
              </a:rPr>
              <a:t>“Nevar būt asa mēle bez asa prāta.”</a:t>
            </a:r>
            <a:endParaRPr lang="lv-LV" sz="2200">
              <a:latin typeface="Calibri" panose="020F0502020204030204" pitchFamily="34" charset="0"/>
              <a:ea typeface="Calibri" panose="020F0502020204030204" pitchFamily="34" charset="0"/>
              <a:cs typeface="Times New Roman" panose="02020603050405020304" pitchFamily="18" charset="0"/>
            </a:endParaRPr>
          </a:p>
          <a:p>
            <a:endParaRPr lang="lv-LV" sz="2200"/>
          </a:p>
        </p:txBody>
      </p:sp>
      <p:pic>
        <p:nvPicPr>
          <p:cNvPr id="5" name="Picture 4">
            <a:extLst>
              <a:ext uri="{FF2B5EF4-FFF2-40B4-BE49-F238E27FC236}">
                <a16:creationId xmlns:a16="http://schemas.microsoft.com/office/drawing/2014/main" id="{5F6C4C0F-ABF4-4D31-BA85-08FFED03326C}"/>
              </a:ext>
            </a:extLst>
          </p:cNvPr>
          <p:cNvPicPr>
            <a:picLocks noChangeAspect="1"/>
          </p:cNvPicPr>
          <p:nvPr/>
        </p:nvPicPr>
        <p:blipFill>
          <a:blip r:embed="rId2"/>
          <a:stretch>
            <a:fillRect/>
          </a:stretch>
        </p:blipFill>
        <p:spPr>
          <a:xfrm>
            <a:off x="6602094" y="362384"/>
            <a:ext cx="2192210" cy="2884488"/>
          </a:xfrm>
          <a:prstGeom prst="rect">
            <a:avLst/>
          </a:prstGeom>
        </p:spPr>
      </p:pic>
      <p:pic>
        <p:nvPicPr>
          <p:cNvPr id="6" name="Picture 5">
            <a:extLst>
              <a:ext uri="{FF2B5EF4-FFF2-40B4-BE49-F238E27FC236}">
                <a16:creationId xmlns:a16="http://schemas.microsoft.com/office/drawing/2014/main" id="{1D4196C3-E52B-42BC-844E-6AABAA6F38E6}"/>
              </a:ext>
            </a:extLst>
          </p:cNvPr>
          <p:cNvPicPr>
            <a:picLocks noChangeAspect="1"/>
          </p:cNvPicPr>
          <p:nvPr/>
        </p:nvPicPr>
        <p:blipFill>
          <a:blip r:embed="rId3"/>
          <a:stretch>
            <a:fillRect/>
          </a:stretch>
        </p:blipFill>
        <p:spPr>
          <a:xfrm>
            <a:off x="9319354" y="362383"/>
            <a:ext cx="2413552" cy="2884489"/>
          </a:xfrm>
          <a:prstGeom prst="rect">
            <a:avLst/>
          </a:prstGeom>
        </p:spPr>
      </p:pic>
      <p:pic>
        <p:nvPicPr>
          <p:cNvPr id="4" name="Picture 3">
            <a:extLst>
              <a:ext uri="{FF2B5EF4-FFF2-40B4-BE49-F238E27FC236}">
                <a16:creationId xmlns:a16="http://schemas.microsoft.com/office/drawing/2014/main" id="{100B4007-5B8C-419D-8F11-8B605B9B2609}"/>
              </a:ext>
            </a:extLst>
          </p:cNvPr>
          <p:cNvPicPr>
            <a:picLocks noChangeAspect="1"/>
          </p:cNvPicPr>
          <p:nvPr/>
        </p:nvPicPr>
        <p:blipFill>
          <a:blip r:embed="rId4"/>
          <a:stretch>
            <a:fillRect/>
          </a:stretch>
        </p:blipFill>
        <p:spPr>
          <a:xfrm>
            <a:off x="7736812" y="3426258"/>
            <a:ext cx="2750705" cy="2750705"/>
          </a:xfrm>
          <a:prstGeom prst="rect">
            <a:avLst/>
          </a:prstGeom>
        </p:spPr>
      </p:pic>
      <p:sp>
        <p:nvSpPr>
          <p:cNvPr id="7" name="Slaida numura vietturis 6">
            <a:extLst>
              <a:ext uri="{FF2B5EF4-FFF2-40B4-BE49-F238E27FC236}">
                <a16:creationId xmlns:a16="http://schemas.microsoft.com/office/drawing/2014/main" id="{E403E355-B08C-FAB2-E557-01F86FB2AE64}"/>
              </a:ext>
            </a:extLst>
          </p:cNvPr>
          <p:cNvSpPr>
            <a:spLocks noGrp="1"/>
          </p:cNvSpPr>
          <p:nvPr>
            <p:ph type="sldNum" sz="quarter" idx="12"/>
          </p:nvPr>
        </p:nvSpPr>
        <p:spPr>
          <a:xfrm>
            <a:off x="8610600" y="6356350"/>
            <a:ext cx="2743200" cy="365125"/>
          </a:xfrm>
        </p:spPr>
        <p:txBody>
          <a:bodyPr>
            <a:normAutofit/>
          </a:bodyPr>
          <a:lstStyle/>
          <a:p>
            <a:pPr>
              <a:spcAft>
                <a:spcPts val="600"/>
              </a:spcAft>
            </a:pPr>
            <a:fld id="{A74D4EDB-5B2A-4D4F-BA8F-2F861CBBE6F3}" type="slidenum">
              <a:rPr lang="lv-LV" smtClean="0"/>
              <a:pPr>
                <a:spcAft>
                  <a:spcPts val="600"/>
                </a:spcAft>
              </a:pPr>
              <a:t>39</a:t>
            </a:fld>
            <a:endParaRPr lang="lv-LV"/>
          </a:p>
        </p:txBody>
      </p:sp>
    </p:spTree>
    <p:extLst>
      <p:ext uri="{BB962C8B-B14F-4D97-AF65-F5344CB8AC3E}">
        <p14:creationId xmlns:p14="http://schemas.microsoft.com/office/powerpoint/2010/main" val="109055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74F7BA1-5FA6-7022-DDCE-85B41FD79755}"/>
              </a:ext>
            </a:extLst>
          </p:cNvPr>
          <p:cNvSpPr>
            <a:spLocks noGrp="1"/>
          </p:cNvSpPr>
          <p:nvPr>
            <p:ph type="title"/>
          </p:nvPr>
        </p:nvSpPr>
        <p:spPr>
          <a:xfrm>
            <a:off x="1171074" y="1396686"/>
            <a:ext cx="3240506" cy="4064628"/>
          </a:xfrm>
        </p:spPr>
        <p:txBody>
          <a:bodyPr>
            <a:normAutofit/>
          </a:bodyPr>
          <a:lstStyle/>
          <a:p>
            <a:r>
              <a:rPr lang="lv-LV">
                <a:solidFill>
                  <a:srgbClr val="FFFFFF"/>
                </a:solidFill>
              </a:rPr>
              <a:t>Skolēnu atbildes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C85EB803-BFF4-9A50-58B2-B1F2AAA9D044}"/>
              </a:ext>
            </a:extLst>
          </p:cNvPr>
          <p:cNvSpPr>
            <a:spLocks noGrp="1"/>
          </p:cNvSpPr>
          <p:nvPr>
            <p:ph idx="1"/>
          </p:nvPr>
        </p:nvSpPr>
        <p:spPr>
          <a:xfrm>
            <a:off x="5370153" y="1526033"/>
            <a:ext cx="6045992" cy="5013312"/>
          </a:xfrm>
        </p:spPr>
        <p:txBody>
          <a:bodyPr>
            <a:normAutofit/>
          </a:bodyPr>
          <a:lstStyle/>
          <a:p>
            <a:r>
              <a:rPr lang="lv-LV" sz="2000" dirty="0"/>
              <a:t>„Man patīk rakstīt, un šis kurss dod iespēju veidot savus tekstus radošāk, izmantojot dažādus stilus un žanrus.” (Viktorija)</a:t>
            </a:r>
          </a:p>
          <a:p>
            <a:r>
              <a:rPr lang="lv-LV" sz="2000" dirty="0"/>
              <a:t>„Izvēlējos kursu, jo tas man palīdz uzlabot argumentēšanas prasmes un tekstu veidošanu, kas noder ne tikai mācībās, bet arī ikdienā.” (Anna)</a:t>
            </a:r>
          </a:p>
          <a:p>
            <a:r>
              <a:rPr lang="lv-LV" sz="2000" dirty="0"/>
              <a:t>„Šis kurss palīdz labāk saprast literatūru un Latvijas kultūru, un tas man svarīgi personīgai attīstībai.” (Anete)</a:t>
            </a:r>
          </a:p>
          <a:p>
            <a:r>
              <a:rPr lang="lv-LV" sz="2000" dirty="0"/>
              <a:t>«Es jau biju mācījusies optimālo līmeni, un šī šķita loģiska izvēle- turpināt mācīties padziļināto kursu un kārtot eksāmenu tajā.» (Laura)</a:t>
            </a:r>
          </a:p>
          <a:p>
            <a:endParaRPr lang="lv-LV" sz="1800" dirty="0"/>
          </a:p>
        </p:txBody>
      </p:sp>
      <p:sp>
        <p:nvSpPr>
          <p:cNvPr id="4" name="Slaida numura vietturis 3">
            <a:extLst>
              <a:ext uri="{FF2B5EF4-FFF2-40B4-BE49-F238E27FC236}">
                <a16:creationId xmlns:a16="http://schemas.microsoft.com/office/drawing/2014/main" id="{96EF3DCD-8FC1-AB8D-6129-45C33CA7209D}"/>
              </a:ext>
            </a:extLst>
          </p:cNvPr>
          <p:cNvSpPr>
            <a:spLocks noGrp="1"/>
          </p:cNvSpPr>
          <p:nvPr>
            <p:ph type="sldNum" sz="quarter" idx="12"/>
          </p:nvPr>
        </p:nvSpPr>
        <p:spPr/>
        <p:txBody>
          <a:bodyPr/>
          <a:lstStyle/>
          <a:p>
            <a:fld id="{A74D4EDB-5B2A-4D4F-BA8F-2F861CBBE6F3}" type="slidenum">
              <a:rPr lang="lv-LV" smtClean="0"/>
              <a:t>4</a:t>
            </a:fld>
            <a:endParaRPr lang="lv-LV"/>
          </a:p>
        </p:txBody>
      </p:sp>
    </p:spTree>
    <p:extLst>
      <p:ext uri="{BB962C8B-B14F-4D97-AF65-F5344CB8AC3E}">
        <p14:creationId xmlns:p14="http://schemas.microsoft.com/office/powerpoint/2010/main" val="3311263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1567-3615-49BC-892C-E03F657C6F86}"/>
              </a:ext>
            </a:extLst>
          </p:cNvPr>
          <p:cNvSpPr>
            <a:spLocks noGrp="1"/>
          </p:cNvSpPr>
          <p:nvPr>
            <p:ph type="title"/>
          </p:nvPr>
        </p:nvSpPr>
        <p:spPr>
          <a:xfrm>
            <a:off x="630936" y="640080"/>
            <a:ext cx="4818888" cy="1481328"/>
          </a:xfrm>
        </p:spPr>
        <p:txBody>
          <a:bodyPr anchor="b">
            <a:normAutofit/>
          </a:bodyPr>
          <a:lstStyle/>
          <a:p>
            <a:r>
              <a:rPr lang="lv-LV" sz="5400" b="1">
                <a:latin typeface="Times New Roman" panose="02020603050405020304" pitchFamily="18" charset="0"/>
                <a:cs typeface="Times New Roman" panose="02020603050405020304" pitchFamily="18" charset="0"/>
              </a:rPr>
              <a:t>Uzdevums</a:t>
            </a:r>
          </a:p>
        </p:txBody>
      </p:sp>
      <p:sp>
        <p:nvSpPr>
          <p:cNvPr id="3" name="Content Placeholder 2">
            <a:extLst>
              <a:ext uri="{FF2B5EF4-FFF2-40B4-BE49-F238E27FC236}">
                <a16:creationId xmlns:a16="http://schemas.microsoft.com/office/drawing/2014/main" id="{BB8D2176-02F7-4FDD-91A8-5A15CCD18D73}"/>
              </a:ext>
            </a:extLst>
          </p:cNvPr>
          <p:cNvSpPr>
            <a:spLocks noGrp="1"/>
          </p:cNvSpPr>
          <p:nvPr>
            <p:ph idx="1"/>
          </p:nvPr>
        </p:nvSpPr>
        <p:spPr>
          <a:xfrm>
            <a:off x="630936" y="2660904"/>
            <a:ext cx="4818888" cy="3547872"/>
          </a:xfrm>
        </p:spPr>
        <p:txBody>
          <a:bodyPr anchor="t">
            <a:normAutofit/>
          </a:bodyPr>
          <a:lstStyle/>
          <a:p>
            <a:r>
              <a:rPr lang="lv-LV" sz="2200">
                <a:latin typeface="Times New Roman" panose="02020603050405020304" pitchFamily="18" charset="0"/>
                <a:cs typeface="Times New Roman" panose="02020603050405020304" pitchFamily="18" charset="0"/>
              </a:rPr>
              <a:t>Izvēlies viena dzejnieka / dzejnieces  dzejas krājumu!</a:t>
            </a:r>
          </a:p>
          <a:p>
            <a:r>
              <a:rPr lang="lv-LV" sz="2200">
                <a:latin typeface="Times New Roman" panose="02020603050405020304" pitchFamily="18" charset="0"/>
                <a:cs typeface="Times New Roman" panose="02020603050405020304" pitchFamily="18" charset="0"/>
              </a:rPr>
              <a:t>Uzraksti viņa CV (dzīvesstāsts), izmantojot tikai izrakstītus minimismus no viņa / viņas dzejas krājuma!</a:t>
            </a:r>
          </a:p>
        </p:txBody>
      </p:sp>
      <p:pic>
        <p:nvPicPr>
          <p:cNvPr id="4" name="Picture 3">
            <a:extLst>
              <a:ext uri="{FF2B5EF4-FFF2-40B4-BE49-F238E27FC236}">
                <a16:creationId xmlns:a16="http://schemas.microsoft.com/office/drawing/2014/main" id="{79A4D7AE-C222-4C1D-8F38-634A2B1637B0}"/>
              </a:ext>
            </a:extLst>
          </p:cNvPr>
          <p:cNvPicPr>
            <a:picLocks noChangeAspect="1"/>
          </p:cNvPicPr>
          <p:nvPr/>
        </p:nvPicPr>
        <p:blipFill>
          <a:blip r:embed="rId2"/>
          <a:stretch>
            <a:fillRect/>
          </a:stretch>
        </p:blipFill>
        <p:spPr>
          <a:xfrm>
            <a:off x="6099048" y="1818604"/>
            <a:ext cx="5458968" cy="3220792"/>
          </a:xfrm>
          <a:prstGeom prst="rect">
            <a:avLst/>
          </a:prstGeom>
        </p:spPr>
      </p:pic>
      <p:sp>
        <p:nvSpPr>
          <p:cNvPr id="5" name="Slaida numura vietturis 4">
            <a:extLst>
              <a:ext uri="{FF2B5EF4-FFF2-40B4-BE49-F238E27FC236}">
                <a16:creationId xmlns:a16="http://schemas.microsoft.com/office/drawing/2014/main" id="{D7F3E62C-48DF-F8F1-4018-1B92A89A1D33}"/>
              </a:ext>
            </a:extLst>
          </p:cNvPr>
          <p:cNvSpPr>
            <a:spLocks noGrp="1"/>
          </p:cNvSpPr>
          <p:nvPr>
            <p:ph type="sldNum" sz="quarter" idx="12"/>
          </p:nvPr>
        </p:nvSpPr>
        <p:spPr>
          <a:xfrm>
            <a:off x="8610600" y="6356350"/>
            <a:ext cx="2743200" cy="365125"/>
          </a:xfrm>
        </p:spPr>
        <p:txBody>
          <a:bodyPr>
            <a:normAutofit/>
          </a:bodyPr>
          <a:lstStyle/>
          <a:p>
            <a:pPr>
              <a:spcAft>
                <a:spcPts val="600"/>
              </a:spcAft>
            </a:pPr>
            <a:fld id="{A74D4EDB-5B2A-4D4F-BA8F-2F861CBBE6F3}" type="slidenum">
              <a:rPr lang="lv-LV" smtClean="0"/>
              <a:pPr>
                <a:spcAft>
                  <a:spcPts val="600"/>
                </a:spcAft>
              </a:pPr>
              <a:t>40</a:t>
            </a:fld>
            <a:endParaRPr lang="lv-LV"/>
          </a:p>
        </p:txBody>
      </p:sp>
    </p:spTree>
    <p:extLst>
      <p:ext uri="{BB962C8B-B14F-4D97-AF65-F5344CB8AC3E}">
        <p14:creationId xmlns:p14="http://schemas.microsoft.com/office/powerpoint/2010/main" val="311076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9AA3174-C673-CDCA-A568-9516DF031FCA}"/>
              </a:ext>
            </a:extLst>
          </p:cNvPr>
          <p:cNvSpPr>
            <a:spLocks noGrp="1"/>
          </p:cNvSpPr>
          <p:nvPr>
            <p:ph type="title"/>
          </p:nvPr>
        </p:nvSpPr>
        <p:spPr>
          <a:xfrm>
            <a:off x="635000" y="640823"/>
            <a:ext cx="3418659" cy="5583148"/>
          </a:xfrm>
        </p:spPr>
        <p:txBody>
          <a:bodyPr anchor="ctr">
            <a:normAutofit/>
          </a:bodyPr>
          <a:lstStyle/>
          <a:p>
            <a:r>
              <a:rPr lang="en-US" sz="5400"/>
              <a:t>Jaunrades darbu piemēri</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ida numura vietturis 3">
            <a:extLst>
              <a:ext uri="{FF2B5EF4-FFF2-40B4-BE49-F238E27FC236}">
                <a16:creationId xmlns:a16="http://schemas.microsoft.com/office/drawing/2014/main" id="{A7DD73AA-FEE1-340B-9169-F0B2E0CDDA3A}"/>
              </a:ext>
            </a:extLst>
          </p:cNvPr>
          <p:cNvSpPr>
            <a:spLocks noGrp="1"/>
          </p:cNvSpPr>
          <p:nvPr>
            <p:ph type="sldNum" sz="quarter" idx="12"/>
          </p:nvPr>
        </p:nvSpPr>
        <p:spPr>
          <a:xfrm>
            <a:off x="8610600" y="6356350"/>
            <a:ext cx="2743200" cy="365125"/>
          </a:xfrm>
        </p:spPr>
        <p:txBody>
          <a:bodyPr>
            <a:normAutofit/>
          </a:bodyPr>
          <a:lstStyle/>
          <a:p>
            <a:pPr>
              <a:spcAft>
                <a:spcPts val="600"/>
              </a:spcAft>
            </a:pPr>
            <a:fld id="{A74D4EDB-5B2A-4D4F-BA8F-2F861CBBE6F3}" type="slidenum">
              <a:rPr lang="lv-LV" smtClean="0"/>
              <a:pPr>
                <a:spcAft>
                  <a:spcPts val="600"/>
                </a:spcAft>
              </a:pPr>
              <a:t>41</a:t>
            </a:fld>
            <a:endParaRPr lang="lv-LV"/>
          </a:p>
        </p:txBody>
      </p:sp>
      <p:graphicFrame>
        <p:nvGraphicFramePr>
          <p:cNvPr id="20" name="Satura vietturis 2">
            <a:extLst>
              <a:ext uri="{FF2B5EF4-FFF2-40B4-BE49-F238E27FC236}">
                <a16:creationId xmlns:a16="http://schemas.microsoft.com/office/drawing/2014/main" id="{53608AB1-5974-13EC-074D-E63D4B67FE25}"/>
              </a:ext>
            </a:extLst>
          </p:cNvPr>
          <p:cNvGraphicFramePr>
            <a:graphicFrameLocks noGrp="1"/>
          </p:cNvGraphicFramePr>
          <p:nvPr>
            <p:ph idx="1"/>
            <p:extLst>
              <p:ext uri="{D42A27DB-BD31-4B8C-83A1-F6EECF244321}">
                <p14:modId xmlns:p14="http://schemas.microsoft.com/office/powerpoint/2010/main" val="36883587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38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D0E4E30-6B51-FD5B-ECE8-5DCC9B3EF43C}"/>
              </a:ext>
            </a:extLst>
          </p:cNvPr>
          <p:cNvSpPr>
            <a:spLocks noGrp="1"/>
          </p:cNvSpPr>
          <p:nvPr>
            <p:ph type="title"/>
          </p:nvPr>
        </p:nvSpPr>
        <p:spPr>
          <a:xfrm>
            <a:off x="635000" y="640823"/>
            <a:ext cx="3418659" cy="5583148"/>
          </a:xfrm>
        </p:spPr>
        <p:txBody>
          <a:bodyPr anchor="ctr">
            <a:normAutofit/>
          </a:bodyPr>
          <a:lstStyle/>
          <a:p>
            <a:r>
              <a:rPr lang="en-US" sz="5400"/>
              <a:t>Minimas radīšana</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ida numura vietturis 3">
            <a:extLst>
              <a:ext uri="{FF2B5EF4-FFF2-40B4-BE49-F238E27FC236}">
                <a16:creationId xmlns:a16="http://schemas.microsoft.com/office/drawing/2014/main" id="{32F16FDC-7DAE-BE3B-E49E-08353F75E0C3}"/>
              </a:ext>
            </a:extLst>
          </p:cNvPr>
          <p:cNvSpPr>
            <a:spLocks noGrp="1"/>
          </p:cNvSpPr>
          <p:nvPr>
            <p:ph type="sldNum" sz="quarter" idx="12"/>
          </p:nvPr>
        </p:nvSpPr>
        <p:spPr>
          <a:xfrm>
            <a:off x="8610600" y="6356350"/>
            <a:ext cx="2743200" cy="365125"/>
          </a:xfrm>
        </p:spPr>
        <p:txBody>
          <a:bodyPr>
            <a:normAutofit/>
          </a:bodyPr>
          <a:lstStyle/>
          <a:p>
            <a:pPr>
              <a:spcAft>
                <a:spcPts val="600"/>
              </a:spcAft>
            </a:pPr>
            <a:fld id="{A74D4EDB-5B2A-4D4F-BA8F-2F861CBBE6F3}" type="slidenum">
              <a:rPr lang="lv-LV" smtClean="0"/>
              <a:pPr>
                <a:spcAft>
                  <a:spcPts val="600"/>
                </a:spcAft>
              </a:pPr>
              <a:t>42</a:t>
            </a:fld>
            <a:endParaRPr lang="lv-LV"/>
          </a:p>
        </p:txBody>
      </p:sp>
      <p:graphicFrame>
        <p:nvGraphicFramePr>
          <p:cNvPr id="17" name="Satura vietturis 2">
            <a:extLst>
              <a:ext uri="{FF2B5EF4-FFF2-40B4-BE49-F238E27FC236}">
                <a16:creationId xmlns:a16="http://schemas.microsoft.com/office/drawing/2014/main" id="{D695B434-4AF6-E1BB-E9F0-54CEAA59CE5F}"/>
              </a:ext>
            </a:extLst>
          </p:cNvPr>
          <p:cNvGraphicFramePr>
            <a:graphicFrameLocks noGrp="1"/>
          </p:cNvGraphicFramePr>
          <p:nvPr>
            <p:ph idx="1"/>
            <p:extLst>
              <p:ext uri="{D42A27DB-BD31-4B8C-83A1-F6EECF244321}">
                <p14:modId xmlns:p14="http://schemas.microsoft.com/office/powerpoint/2010/main" val="374876876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0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79901C0C-6DCC-F8F5-282F-BA9645F32F3F}"/>
              </a:ext>
            </a:extLst>
          </p:cNvPr>
          <p:cNvSpPr>
            <a:spLocks noGrp="1"/>
          </p:cNvSpPr>
          <p:nvPr>
            <p:ph type="title"/>
          </p:nvPr>
        </p:nvSpPr>
        <p:spPr>
          <a:xfrm>
            <a:off x="686834" y="1153572"/>
            <a:ext cx="3200400" cy="4461163"/>
          </a:xfrm>
        </p:spPr>
        <p:txBody>
          <a:bodyPr>
            <a:normAutofit/>
          </a:bodyPr>
          <a:lstStyle/>
          <a:p>
            <a:r>
              <a:rPr lang="en-US">
                <a:solidFill>
                  <a:srgbClr val="FFFFFF"/>
                </a:solidFill>
              </a:rPr>
              <a:t>Atgriezeniskā saite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FE08784D-1727-A47B-A5FA-1A491DA62B3D}"/>
              </a:ext>
            </a:extLst>
          </p:cNvPr>
          <p:cNvSpPr>
            <a:spLocks noGrp="1"/>
          </p:cNvSpPr>
          <p:nvPr>
            <p:ph idx="1"/>
          </p:nvPr>
        </p:nvSpPr>
        <p:spPr>
          <a:xfrm>
            <a:off x="4447308" y="591344"/>
            <a:ext cx="6906491" cy="5585619"/>
          </a:xfrm>
        </p:spPr>
        <p:txBody>
          <a:bodyPr anchor="ctr">
            <a:normAutofit/>
          </a:bodyPr>
          <a:lstStyle/>
          <a:p>
            <a:pPr lvl="1"/>
            <a:r>
              <a:rPr lang="en-US" sz="4000" dirty="0" err="1">
                <a:solidFill>
                  <a:srgbClr val="0070C0"/>
                </a:solidFill>
                <a:latin typeface="Times New Roman" panose="02020603050405020304" pitchFamily="18" charset="0"/>
                <a:cs typeface="Times New Roman" panose="02020603050405020304" pitchFamily="18" charset="0"/>
              </a:rPr>
              <a:t>P</a:t>
            </a:r>
            <a:r>
              <a:rPr lang="en-US" sz="4000" dirty="0" err="1">
                <a:latin typeface="Times New Roman" panose="02020603050405020304" pitchFamily="18" charset="0"/>
                <a:cs typeface="Times New Roman" panose="02020603050405020304" pitchFamily="18" charset="0"/>
              </a:rPr>
              <a:t>aslavē</a:t>
            </a:r>
            <a:r>
              <a:rPr lang="en-US" sz="4000" dirty="0">
                <a:latin typeface="Times New Roman" panose="02020603050405020304" pitchFamily="18" charset="0"/>
                <a:cs typeface="Times New Roman" panose="02020603050405020304" pitchFamily="18" charset="0"/>
              </a:rPr>
              <a:t>!</a:t>
            </a:r>
          </a:p>
          <a:p>
            <a:pPr lvl="1"/>
            <a:r>
              <a:rPr lang="en-US" sz="4000" dirty="0" err="1">
                <a:solidFill>
                  <a:srgbClr val="0070C0"/>
                </a:solidFill>
                <a:latin typeface="Times New Roman" panose="02020603050405020304" pitchFamily="18" charset="0"/>
                <a:cs typeface="Times New Roman" panose="02020603050405020304" pitchFamily="18" charset="0"/>
              </a:rPr>
              <a:t>P</a:t>
            </a:r>
            <a:r>
              <a:rPr lang="en-US" sz="4000" dirty="0" err="1">
                <a:latin typeface="Times New Roman" panose="02020603050405020304" pitchFamily="18" charset="0"/>
                <a:cs typeface="Times New Roman" panose="02020603050405020304" pitchFamily="18" charset="0"/>
              </a:rPr>
              <a:t>ajautā</a:t>
            </a:r>
            <a:r>
              <a:rPr lang="en-US" sz="4000" dirty="0">
                <a:latin typeface="Times New Roman" panose="02020603050405020304" pitchFamily="18" charset="0"/>
                <a:cs typeface="Times New Roman" panose="02020603050405020304" pitchFamily="18" charset="0"/>
              </a:rPr>
              <a:t>!</a:t>
            </a:r>
          </a:p>
          <a:p>
            <a:pPr lvl="1"/>
            <a:r>
              <a:rPr lang="en-US" sz="4000" dirty="0" err="1">
                <a:solidFill>
                  <a:srgbClr val="0070C0"/>
                </a:solidFill>
                <a:latin typeface="Times New Roman" panose="02020603050405020304" pitchFamily="18" charset="0"/>
                <a:cs typeface="Times New Roman" panose="02020603050405020304" pitchFamily="18" charset="0"/>
              </a:rPr>
              <a:t>P</a:t>
            </a:r>
            <a:r>
              <a:rPr lang="en-US" sz="4000" dirty="0" err="1">
                <a:latin typeface="Times New Roman" panose="02020603050405020304" pitchFamily="18" charset="0"/>
                <a:cs typeface="Times New Roman" panose="02020603050405020304" pitchFamily="18" charset="0"/>
              </a:rPr>
              <a:t>iedāvā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lūdzu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kādu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savu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metodisko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materiālu</a:t>
            </a:r>
            <a:r>
              <a:rPr lang="en-US" sz="4000" dirty="0">
                <a:latin typeface="Times New Roman" panose="02020603050405020304" pitchFamily="18" charset="0"/>
                <a:cs typeface="Times New Roman" panose="02020603050405020304" pitchFamily="18" charset="0"/>
              </a:rPr>
              <a:t>!</a:t>
            </a:r>
          </a:p>
          <a:p>
            <a:pPr marL="457200" lvl="1" indent="0">
              <a:buNone/>
            </a:pPr>
            <a:endParaRPr lang="en-US" sz="4000" dirty="0">
              <a:latin typeface="Times New Roman" panose="02020603050405020304" pitchFamily="18" charset="0"/>
              <a:cs typeface="Times New Roman" panose="02020603050405020304" pitchFamily="18" charset="0"/>
            </a:endParaRPr>
          </a:p>
          <a:p>
            <a:pPr marL="457200" lvl="1" indent="0">
              <a:buNone/>
            </a:pPr>
            <a:r>
              <a:rPr lang="en-US" sz="3200" dirty="0">
                <a:latin typeface="Times New Roman" panose="02020603050405020304" pitchFamily="18" charset="0"/>
                <a:cs typeface="Times New Roman" panose="02020603050405020304" pitchFamily="18" charset="0"/>
              </a:rPr>
              <a:t>e-pasts:</a:t>
            </a:r>
          </a:p>
          <a:p>
            <a:pPr marL="457200" lvl="1" indent="0">
              <a:buNone/>
            </a:pPr>
            <a:r>
              <a:rPr lang="en-US" sz="3200" dirty="0">
                <a:latin typeface="Times New Roman" panose="02020603050405020304" pitchFamily="18" charset="0"/>
                <a:cs typeface="Times New Roman" panose="02020603050405020304" pitchFamily="18" charset="0"/>
                <a:hlinkClick r:id="rId2"/>
              </a:rPr>
              <a:t>velga.kalnina@ovg.lv</a:t>
            </a:r>
            <a:endParaRPr lang="en-US" sz="3200" dirty="0">
              <a:latin typeface="Times New Roman" panose="02020603050405020304" pitchFamily="18" charset="0"/>
              <a:cs typeface="Times New Roman" panose="02020603050405020304" pitchFamily="18" charset="0"/>
            </a:endParaRPr>
          </a:p>
          <a:p>
            <a:pPr marL="457200" lvl="1" indent="0">
              <a:buNone/>
            </a:pPr>
            <a:r>
              <a:rPr lang="en-US" sz="3200" dirty="0">
                <a:latin typeface="Times New Roman" panose="02020603050405020304" pitchFamily="18" charset="0"/>
                <a:cs typeface="Times New Roman" panose="02020603050405020304" pitchFamily="18" charset="0"/>
                <a:hlinkClick r:id="rId3"/>
              </a:rPr>
              <a:t>svetlana.sermule@ovg.lv</a:t>
            </a:r>
            <a:endParaRPr lang="en-US" sz="3200" dirty="0">
              <a:latin typeface="Times New Roman" panose="02020603050405020304" pitchFamily="18" charset="0"/>
              <a:cs typeface="Times New Roman" panose="02020603050405020304" pitchFamily="18" charset="0"/>
            </a:endParaRPr>
          </a:p>
          <a:p>
            <a:pPr marL="457200" lvl="1" indent="0">
              <a:buNone/>
            </a:pPr>
            <a:endParaRPr lang="en-US" sz="3200" dirty="0">
              <a:latin typeface="Times New Roman" panose="02020603050405020304" pitchFamily="18" charset="0"/>
              <a:cs typeface="Times New Roman" panose="02020603050405020304" pitchFamily="18" charset="0"/>
            </a:endParaRPr>
          </a:p>
        </p:txBody>
      </p:sp>
      <p:sp>
        <p:nvSpPr>
          <p:cNvPr id="4" name="Slaida numura vietturis 3">
            <a:extLst>
              <a:ext uri="{FF2B5EF4-FFF2-40B4-BE49-F238E27FC236}">
                <a16:creationId xmlns:a16="http://schemas.microsoft.com/office/drawing/2014/main" id="{61909672-9FF0-41F4-BE07-4CB4D683A8BC}"/>
              </a:ext>
            </a:extLst>
          </p:cNvPr>
          <p:cNvSpPr>
            <a:spLocks noGrp="1"/>
          </p:cNvSpPr>
          <p:nvPr>
            <p:ph type="sldNum" sz="quarter" idx="12"/>
          </p:nvPr>
        </p:nvSpPr>
        <p:spPr>
          <a:xfrm>
            <a:off x="9541564" y="6356350"/>
            <a:ext cx="1812235" cy="365125"/>
          </a:xfrm>
        </p:spPr>
        <p:txBody>
          <a:bodyPr>
            <a:normAutofit/>
          </a:bodyPr>
          <a:lstStyle/>
          <a:p>
            <a:pPr>
              <a:spcAft>
                <a:spcPts val="600"/>
              </a:spcAft>
            </a:pPr>
            <a:fld id="{A74D4EDB-5B2A-4D4F-BA8F-2F861CBBE6F3}" type="slidenum">
              <a:rPr lang="lv-LV" smtClean="0"/>
              <a:pPr>
                <a:spcAft>
                  <a:spcPts val="600"/>
                </a:spcAft>
              </a:pPr>
              <a:t>43</a:t>
            </a:fld>
            <a:endParaRPr lang="lv-LV"/>
          </a:p>
        </p:txBody>
      </p:sp>
    </p:spTree>
    <p:extLst>
      <p:ext uri="{BB962C8B-B14F-4D97-AF65-F5344CB8AC3E}">
        <p14:creationId xmlns:p14="http://schemas.microsoft.com/office/powerpoint/2010/main" val="413904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09CA3B-D620-3503-B630-908DCDA7FB7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6804C21-9349-DA2F-6487-9C9C21B64A41}"/>
              </a:ext>
            </a:extLst>
          </p:cNvPr>
          <p:cNvSpPr>
            <a:spLocks noGrp="1"/>
          </p:cNvSpPr>
          <p:nvPr>
            <p:ph type="title"/>
          </p:nvPr>
        </p:nvSpPr>
        <p:spPr>
          <a:xfrm>
            <a:off x="838200" y="459863"/>
            <a:ext cx="10515600" cy="1004594"/>
          </a:xfrm>
        </p:spPr>
        <p:txBody>
          <a:bodyPr>
            <a:normAutofit/>
          </a:bodyPr>
          <a:lstStyle/>
          <a:p>
            <a:pPr algn="ctr"/>
            <a:r>
              <a:rPr lang="lv-LV" sz="3100" b="1">
                <a:solidFill>
                  <a:srgbClr val="FFFFFF"/>
                </a:solidFill>
              </a:rPr>
              <a:t>Sasniedzamie rezultāti kursā «Literatūra I» un kursā «Latviešu valoda un literatūra II»</a:t>
            </a:r>
          </a:p>
        </p:txBody>
      </p:sp>
      <p:sp>
        <p:nvSpPr>
          <p:cNvPr id="20" name="Rectangle: Rounded Corners 1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Satura vietturis 12">
            <a:extLst>
              <a:ext uri="{FF2B5EF4-FFF2-40B4-BE49-F238E27FC236}">
                <a16:creationId xmlns:a16="http://schemas.microsoft.com/office/drawing/2014/main" id="{80B911D0-2E53-9931-6EE7-54801401A6DA}"/>
              </a:ext>
            </a:extLst>
          </p:cNvPr>
          <p:cNvGraphicFramePr>
            <a:graphicFrameLocks noGrp="1"/>
          </p:cNvGraphicFramePr>
          <p:nvPr>
            <p:ph idx="1"/>
            <p:extLst>
              <p:ext uri="{D42A27DB-BD31-4B8C-83A1-F6EECF244321}">
                <p14:modId xmlns:p14="http://schemas.microsoft.com/office/powerpoint/2010/main" val="416191636"/>
              </p:ext>
            </p:extLst>
          </p:nvPr>
        </p:nvGraphicFramePr>
        <p:xfrm>
          <a:off x="1590449" y="1800911"/>
          <a:ext cx="9011103" cy="4351341"/>
        </p:xfrm>
        <a:graphic>
          <a:graphicData uri="http://schemas.openxmlformats.org/drawingml/2006/table">
            <a:tbl>
              <a:tblPr firstRow="1" bandRow="1">
                <a:tableStyleId>{5C22544A-7EE6-4342-B048-85BDC9FD1C3A}</a:tableStyleId>
              </a:tblPr>
              <a:tblGrid>
                <a:gridCol w="1625634">
                  <a:extLst>
                    <a:ext uri="{9D8B030D-6E8A-4147-A177-3AD203B41FA5}">
                      <a16:colId xmlns:a16="http://schemas.microsoft.com/office/drawing/2014/main" val="2572800571"/>
                    </a:ext>
                  </a:extLst>
                </a:gridCol>
                <a:gridCol w="3288125">
                  <a:extLst>
                    <a:ext uri="{9D8B030D-6E8A-4147-A177-3AD203B41FA5}">
                      <a16:colId xmlns:a16="http://schemas.microsoft.com/office/drawing/2014/main" val="1548959193"/>
                    </a:ext>
                  </a:extLst>
                </a:gridCol>
                <a:gridCol w="4097344">
                  <a:extLst>
                    <a:ext uri="{9D8B030D-6E8A-4147-A177-3AD203B41FA5}">
                      <a16:colId xmlns:a16="http://schemas.microsoft.com/office/drawing/2014/main" val="17932632"/>
                    </a:ext>
                  </a:extLst>
                </a:gridCol>
              </a:tblGrid>
              <a:tr h="286644">
                <a:tc>
                  <a:txBody>
                    <a:bodyPr/>
                    <a:lstStyle/>
                    <a:p>
                      <a:r>
                        <a:rPr lang="lv-LV" sz="1200"/>
                        <a:t>Aspekts</a:t>
                      </a:r>
                    </a:p>
                  </a:txBody>
                  <a:tcPr marL="70486" marR="70486" marT="35243" marB="35243"/>
                </a:tc>
                <a:tc>
                  <a:txBody>
                    <a:bodyPr/>
                    <a:lstStyle/>
                    <a:p>
                      <a:r>
                        <a:rPr lang="lv-LV" sz="1200"/>
                        <a:t>Literatūra I (pamatkurss)</a:t>
                      </a:r>
                    </a:p>
                  </a:txBody>
                  <a:tcPr marL="70486" marR="70486" marT="35243" marB="35243"/>
                </a:tc>
                <a:tc>
                  <a:txBody>
                    <a:bodyPr/>
                    <a:lstStyle/>
                    <a:p>
                      <a:r>
                        <a:rPr lang="lv-LV" sz="1200"/>
                        <a:t>Latviešu valoda un literatūra II (padziļinātais kurss)</a:t>
                      </a:r>
                    </a:p>
                  </a:txBody>
                  <a:tcPr marL="70486" marR="70486" marT="35243" marB="35243"/>
                </a:tc>
                <a:extLst>
                  <a:ext uri="{0D108BD9-81ED-4DB2-BD59-A6C34878D82A}">
                    <a16:rowId xmlns:a16="http://schemas.microsoft.com/office/drawing/2014/main" val="3702946502"/>
                  </a:ext>
                </a:extLst>
              </a:tr>
              <a:tr h="662569">
                <a:tc>
                  <a:txBody>
                    <a:bodyPr/>
                    <a:lstStyle/>
                    <a:p>
                      <a:r>
                        <a:rPr lang="lv-LV" sz="1200" b="1"/>
                        <a:t>Kursa mērķis</a:t>
                      </a:r>
                    </a:p>
                  </a:txBody>
                  <a:tcPr marL="70486" marR="70486" marT="35243" marB="35243"/>
                </a:tc>
                <a:tc>
                  <a:txBody>
                    <a:bodyPr/>
                    <a:lstStyle/>
                    <a:p>
                      <a:r>
                        <a:rPr lang="lv-LV" sz="1200"/>
                        <a:t>Sasniegt optimālo līmeni standarta prasībās kultūras un pašizpausmes mākslā jomā vidējās izglītības posmā</a:t>
                      </a:r>
                    </a:p>
                  </a:txBody>
                  <a:tcPr marL="70486" marR="70486" marT="35243" marB="35243"/>
                </a:tc>
                <a:tc>
                  <a:txBody>
                    <a:bodyPr/>
                    <a:lstStyle/>
                    <a:p>
                      <a:r>
                        <a:rPr lang="lv-LV" sz="1200"/>
                        <a:t>Sasniegt (vai pat pārsniegt) standarta prasības augstākajā līmenī valodu jomā, to paplašinot ar padziļinātu tekstu analīzi un kultūras kontekstiem.</a:t>
                      </a:r>
                    </a:p>
                  </a:txBody>
                  <a:tcPr marL="70486" marR="70486" marT="35243" marB="35243"/>
                </a:tc>
                <a:extLst>
                  <a:ext uri="{0D108BD9-81ED-4DB2-BD59-A6C34878D82A}">
                    <a16:rowId xmlns:a16="http://schemas.microsoft.com/office/drawing/2014/main" val="2572109935"/>
                  </a:ext>
                </a:extLst>
              </a:tr>
              <a:tr h="1038495">
                <a:tc>
                  <a:txBody>
                    <a:bodyPr/>
                    <a:lstStyle/>
                    <a:p>
                      <a:r>
                        <a:rPr lang="lv-LV" sz="1200" b="1"/>
                        <a:t>Tekstu izvēle un tematiskā struktūra</a:t>
                      </a:r>
                    </a:p>
                  </a:txBody>
                  <a:tcPr marL="70486" marR="70486" marT="35243" marB="35243"/>
                </a:tc>
                <a:tc>
                  <a:txBody>
                    <a:bodyPr/>
                    <a:lstStyle/>
                    <a:p>
                      <a:r>
                        <a:rPr lang="lv-LV" sz="1200" dirty="0"/>
                        <a:t>Literatūra I nodrošina mācību materiālus, kuri ļauj skolēnam iepazīt literāros žanrus, rakstnieku personību, kontekstus, literārās vērtības caur gadsimtiem un literatūras virzieniem.</a:t>
                      </a:r>
                    </a:p>
                  </a:txBody>
                  <a:tcPr marL="70486" marR="70486" marT="35243" marB="35243"/>
                </a:tc>
                <a:tc>
                  <a:txBody>
                    <a:bodyPr/>
                    <a:lstStyle/>
                    <a:p>
                      <a:r>
                        <a:rPr lang="lv-LV" sz="1200"/>
                        <a:t>II kursā tematikas ir strukturētas pēc padziļinātiem aspektiem: “Teksts un indivīds”, “Teksts un sociālās grupas”, “Teksts un vara”, “Teksts un valodas attīstība”, “Teksts un tulkojums”, “Folkloras teksts un mūsdienu literatūra”.</a:t>
                      </a:r>
                    </a:p>
                  </a:txBody>
                  <a:tcPr marL="70486" marR="70486" marT="35243" marB="35243"/>
                </a:tc>
                <a:extLst>
                  <a:ext uri="{0D108BD9-81ED-4DB2-BD59-A6C34878D82A}">
                    <a16:rowId xmlns:a16="http://schemas.microsoft.com/office/drawing/2014/main" val="1932425971"/>
                  </a:ext>
                </a:extLst>
              </a:tr>
              <a:tr h="662569">
                <a:tc>
                  <a:txBody>
                    <a:bodyPr/>
                    <a:lstStyle/>
                    <a:p>
                      <a:r>
                        <a:rPr lang="lv-LV" sz="1200" b="1"/>
                        <a:t>Analīzes dziļums</a:t>
                      </a:r>
                    </a:p>
                  </a:txBody>
                  <a:tcPr marL="70486" marR="70486" marT="35243" marB="35243"/>
                </a:tc>
                <a:tc>
                  <a:txBody>
                    <a:bodyPr/>
                    <a:lstStyle/>
                    <a:p>
                      <a:r>
                        <a:rPr lang="lv-LV" sz="1200"/>
                        <a:t>Literatūra I ļauj skolēnam konstatēt, izskaidrot, salīdzināt elementus tekstā (tematiski, stila līmenī, autors).</a:t>
                      </a:r>
                    </a:p>
                  </a:txBody>
                  <a:tcPr marL="70486" marR="70486" marT="35243" marB="35243"/>
                </a:tc>
                <a:tc>
                  <a:txBody>
                    <a:bodyPr/>
                    <a:lstStyle/>
                    <a:p>
                      <a:r>
                        <a:rPr lang="lv-LV" sz="1200"/>
                        <a:t>II kursā paredzēta detalizētāka lingvistiskā analīze, literāro tēlu dziļāka izpratne, autors, vēsturiskais konteksts, diskurss, ideju interpretācija.</a:t>
                      </a:r>
                    </a:p>
                  </a:txBody>
                  <a:tcPr marL="70486" marR="70486" marT="35243" marB="35243"/>
                </a:tc>
                <a:extLst>
                  <a:ext uri="{0D108BD9-81ED-4DB2-BD59-A6C34878D82A}">
                    <a16:rowId xmlns:a16="http://schemas.microsoft.com/office/drawing/2014/main" val="671711149"/>
                  </a:ext>
                </a:extLst>
              </a:tr>
              <a:tr h="850532">
                <a:tc>
                  <a:txBody>
                    <a:bodyPr/>
                    <a:lstStyle/>
                    <a:p>
                      <a:r>
                        <a:rPr lang="lv-LV" sz="1200" b="1"/>
                        <a:t>Caurviju prasmju attīstība</a:t>
                      </a:r>
                    </a:p>
                  </a:txBody>
                  <a:tcPr marL="70486" marR="70486" marT="35243" marB="35243"/>
                </a:tc>
                <a:tc>
                  <a:txBody>
                    <a:bodyPr/>
                    <a:lstStyle/>
                    <a:p>
                      <a:r>
                        <a:rPr lang="lv-LV" sz="1200"/>
                        <a:t>Tiek iekļauti daudzi caurviju prasmju aspekti (kritiskā domāšana, problēmrisināšana, pašvadīta mācīšanās), bet pielietojums tekstu analīzē ir ierobežotāks.</a:t>
                      </a:r>
                    </a:p>
                  </a:txBody>
                  <a:tcPr marL="70486" marR="70486" marT="35243" marB="35243"/>
                </a:tc>
                <a:tc>
                  <a:txBody>
                    <a:bodyPr/>
                    <a:lstStyle/>
                    <a:p>
                      <a:r>
                        <a:rPr lang="lv-LV" sz="1200"/>
                        <a:t>II kursā caurviju prasmes tiek paplašinātas un nostiprinātas — skolēniem jāspēj kritiski analizēt normatīvus, izmantot resursus, veidot argumentētus spriedumus mediju, kultūras kontekstā u.c. </a:t>
                      </a:r>
                    </a:p>
                  </a:txBody>
                  <a:tcPr marL="70486" marR="70486" marT="35243" marB="35243"/>
                </a:tc>
                <a:extLst>
                  <a:ext uri="{0D108BD9-81ED-4DB2-BD59-A6C34878D82A}">
                    <a16:rowId xmlns:a16="http://schemas.microsoft.com/office/drawing/2014/main" val="3231070961"/>
                  </a:ext>
                </a:extLst>
              </a:tr>
              <a:tr h="850532">
                <a:tc>
                  <a:txBody>
                    <a:bodyPr/>
                    <a:lstStyle/>
                    <a:p>
                      <a:r>
                        <a:rPr lang="lv-LV" sz="1200" b="1"/>
                        <a:t>Rakstiskie un mutvārdu komunikatīvie uzdevumi</a:t>
                      </a:r>
                    </a:p>
                  </a:txBody>
                  <a:tcPr marL="70486" marR="70486" marT="35243" marB="35243"/>
                </a:tc>
                <a:tc>
                  <a:txBody>
                    <a:bodyPr/>
                    <a:lstStyle/>
                    <a:p>
                      <a:r>
                        <a:rPr lang="lv-LV" sz="1200"/>
                        <a:t>Skolēnam jāspēj rakstīt analītiskus, interpretējošus tekstus, iepazīt literatūras darba struktūru u.c.</a:t>
                      </a:r>
                    </a:p>
                  </a:txBody>
                  <a:tcPr marL="70486" marR="70486" marT="35243" marB="35243"/>
                </a:tc>
                <a:tc>
                  <a:txBody>
                    <a:bodyPr/>
                    <a:lstStyle/>
                    <a:p>
                      <a:r>
                        <a:rPr lang="lv-LV" sz="1200" dirty="0"/>
                        <a:t>II kursā tiek prasīta argumentēta eseja, recenzija, salīdzinošā tekstu analīze, jaunrades darbs, kā arī publiskā runa un mutvārdu diskusijas kā darbības uzdevumi.</a:t>
                      </a:r>
                    </a:p>
                  </a:txBody>
                  <a:tcPr marL="70486" marR="70486" marT="35243" marB="35243"/>
                </a:tc>
                <a:extLst>
                  <a:ext uri="{0D108BD9-81ED-4DB2-BD59-A6C34878D82A}">
                    <a16:rowId xmlns:a16="http://schemas.microsoft.com/office/drawing/2014/main" val="1735297933"/>
                  </a:ext>
                </a:extLst>
              </a:tr>
            </a:tbl>
          </a:graphicData>
        </a:graphic>
      </p:graphicFrame>
      <p:sp>
        <p:nvSpPr>
          <p:cNvPr id="3" name="Slaida numura vietturis 2">
            <a:extLst>
              <a:ext uri="{FF2B5EF4-FFF2-40B4-BE49-F238E27FC236}">
                <a16:creationId xmlns:a16="http://schemas.microsoft.com/office/drawing/2014/main" id="{9A95109A-521A-B9F7-5CCC-5A67E20D9A21}"/>
              </a:ext>
            </a:extLst>
          </p:cNvPr>
          <p:cNvSpPr>
            <a:spLocks noGrp="1"/>
          </p:cNvSpPr>
          <p:nvPr>
            <p:ph type="sldNum" sz="quarter" idx="12"/>
          </p:nvPr>
        </p:nvSpPr>
        <p:spPr/>
        <p:txBody>
          <a:bodyPr/>
          <a:lstStyle/>
          <a:p>
            <a:fld id="{A74D4EDB-5B2A-4D4F-BA8F-2F861CBBE6F3}" type="slidenum">
              <a:rPr lang="lv-LV" smtClean="0"/>
              <a:t>5</a:t>
            </a:fld>
            <a:endParaRPr lang="lv-LV"/>
          </a:p>
        </p:txBody>
      </p:sp>
    </p:spTree>
    <p:extLst>
      <p:ext uri="{BB962C8B-B14F-4D97-AF65-F5344CB8AC3E}">
        <p14:creationId xmlns:p14="http://schemas.microsoft.com/office/powerpoint/2010/main" val="7426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A5CB60DD-8557-491C-4BC8-C4878B50D1C2}"/>
              </a:ext>
            </a:extLst>
          </p:cNvPr>
          <p:cNvSpPr>
            <a:spLocks noGrp="1"/>
          </p:cNvSpPr>
          <p:nvPr>
            <p:ph type="title"/>
          </p:nvPr>
        </p:nvSpPr>
        <p:spPr>
          <a:xfrm>
            <a:off x="838200" y="459863"/>
            <a:ext cx="10515600" cy="1004594"/>
          </a:xfrm>
        </p:spPr>
        <p:txBody>
          <a:bodyPr>
            <a:normAutofit/>
          </a:bodyPr>
          <a:lstStyle/>
          <a:p>
            <a:pPr algn="ctr"/>
            <a:r>
              <a:rPr lang="lv-LV" sz="3100" b="1">
                <a:solidFill>
                  <a:srgbClr val="FFFFFF"/>
                </a:solidFill>
              </a:rPr>
              <a:t>Sasniedzamie rezultāti kursā «Literatūra I» un kursā «Latviešu valoda un literatūra II»</a:t>
            </a:r>
            <a:endParaRPr lang="lv-LV" sz="310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atura vietturis 3">
            <a:extLst>
              <a:ext uri="{FF2B5EF4-FFF2-40B4-BE49-F238E27FC236}">
                <a16:creationId xmlns:a16="http://schemas.microsoft.com/office/drawing/2014/main" id="{7FFF9209-6426-EF9B-CF04-61F25A7452BA}"/>
              </a:ext>
            </a:extLst>
          </p:cNvPr>
          <p:cNvGraphicFramePr>
            <a:graphicFrameLocks noGrp="1"/>
          </p:cNvGraphicFramePr>
          <p:nvPr>
            <p:ph idx="1"/>
            <p:extLst>
              <p:ext uri="{D42A27DB-BD31-4B8C-83A1-F6EECF244321}">
                <p14:modId xmlns:p14="http://schemas.microsoft.com/office/powerpoint/2010/main" val="2496593616"/>
              </p:ext>
            </p:extLst>
          </p:nvPr>
        </p:nvGraphicFramePr>
        <p:xfrm>
          <a:off x="932688" y="1800910"/>
          <a:ext cx="9897058" cy="4170121"/>
        </p:xfrm>
        <a:graphic>
          <a:graphicData uri="http://schemas.openxmlformats.org/drawingml/2006/table">
            <a:tbl>
              <a:tblPr firstRow="1" bandRow="1">
                <a:tableStyleId>{5C22544A-7EE6-4342-B048-85BDC9FD1C3A}</a:tableStyleId>
              </a:tblPr>
              <a:tblGrid>
                <a:gridCol w="2356170">
                  <a:extLst>
                    <a:ext uri="{9D8B030D-6E8A-4147-A177-3AD203B41FA5}">
                      <a16:colId xmlns:a16="http://schemas.microsoft.com/office/drawing/2014/main" val="2543254791"/>
                    </a:ext>
                  </a:extLst>
                </a:gridCol>
                <a:gridCol w="3583363">
                  <a:extLst>
                    <a:ext uri="{9D8B030D-6E8A-4147-A177-3AD203B41FA5}">
                      <a16:colId xmlns:a16="http://schemas.microsoft.com/office/drawing/2014/main" val="3111157492"/>
                    </a:ext>
                  </a:extLst>
                </a:gridCol>
                <a:gridCol w="3957525">
                  <a:extLst>
                    <a:ext uri="{9D8B030D-6E8A-4147-A177-3AD203B41FA5}">
                      <a16:colId xmlns:a16="http://schemas.microsoft.com/office/drawing/2014/main" val="1671244574"/>
                    </a:ext>
                  </a:extLst>
                </a:gridCol>
              </a:tblGrid>
              <a:tr h="697322">
                <a:tc>
                  <a:txBody>
                    <a:bodyPr/>
                    <a:lstStyle/>
                    <a:p>
                      <a:r>
                        <a:rPr lang="lv-LV" sz="1300"/>
                        <a:t>Sasniedzamais rezultāts (aspekts)</a:t>
                      </a:r>
                    </a:p>
                  </a:txBody>
                  <a:tcPr marL="75457" marR="75457" marT="37728" marB="37728"/>
                </a:tc>
                <a:tc>
                  <a:txBody>
                    <a:bodyPr/>
                    <a:lstStyle/>
                    <a:p>
                      <a:r>
                        <a:rPr lang="lv-LV" sz="1300" b="1"/>
                        <a:t>Literatūra I (pamatkurss)</a:t>
                      </a:r>
                      <a:r>
                        <a:rPr lang="lv-LV" sz="1300"/>
                        <a:t> — piemērs </a:t>
                      </a:r>
                    </a:p>
                  </a:txBody>
                  <a:tcPr marL="75457" marR="75457" marT="37728" marB="37728"/>
                </a:tc>
                <a:tc>
                  <a:txBody>
                    <a:bodyPr/>
                    <a:lstStyle/>
                    <a:p>
                      <a:r>
                        <a:rPr lang="lv-LV" sz="1300" b="1"/>
                        <a:t>Latviešu valoda un literatūra II (padziļinātais kurss)</a:t>
                      </a:r>
                      <a:r>
                        <a:rPr lang="lv-LV" sz="1300"/>
                        <a:t> — piemērs </a:t>
                      </a:r>
                    </a:p>
                  </a:txBody>
                  <a:tcPr marL="75457" marR="75457" marT="37728" marB="37728"/>
                </a:tc>
                <a:extLst>
                  <a:ext uri="{0D108BD9-81ED-4DB2-BD59-A6C34878D82A}">
                    <a16:rowId xmlns:a16="http://schemas.microsoft.com/office/drawing/2014/main" val="2456003454"/>
                  </a:ext>
                </a:extLst>
              </a:tr>
              <a:tr h="1249655">
                <a:tc>
                  <a:txBody>
                    <a:bodyPr/>
                    <a:lstStyle/>
                    <a:p>
                      <a:r>
                        <a:rPr lang="lv-LV" sz="1300" b="1"/>
                        <a:t>Zināšanas un izpratne</a:t>
                      </a:r>
                    </a:p>
                  </a:txBody>
                  <a:tcPr marL="75457" marR="75457" marT="37728" marB="37728"/>
                </a:tc>
                <a:tc>
                  <a:txBody>
                    <a:bodyPr/>
                    <a:lstStyle/>
                    <a:p>
                      <a:r>
                        <a:rPr lang="lv-LV" sz="1300" dirty="0"/>
                        <a:t>“</a:t>
                      </a:r>
                      <a:r>
                        <a:rPr lang="lv-LV" sz="1300" b="1" dirty="0"/>
                        <a:t>Atšķir un analizē </a:t>
                      </a:r>
                      <a:r>
                        <a:rPr lang="lv-LV" sz="1300" dirty="0"/>
                        <a:t>literāra darba tēlus, motīvus, žanrus, mākslinieciskās izteiksmes līdzekļus” (temats “Antīkais literatūrā”) </a:t>
                      </a:r>
                      <a:r>
                        <a:rPr lang="lv-LV" sz="1300" dirty="0">
                          <a:hlinkClick r:id="rId2"/>
                        </a:rPr>
                        <a:t>mape.gov.lv</a:t>
                      </a:r>
                      <a:endParaRPr lang="lv-LV" sz="1300" dirty="0"/>
                    </a:p>
                  </a:txBody>
                  <a:tcPr marL="75457" marR="75457" marT="37728" marB="37728"/>
                </a:tc>
                <a:tc>
                  <a:txBody>
                    <a:bodyPr/>
                    <a:lstStyle/>
                    <a:p>
                      <a:r>
                        <a:rPr lang="lv-LV" sz="1300" dirty="0"/>
                        <a:t>“</a:t>
                      </a:r>
                      <a:r>
                        <a:rPr lang="lv-LV" sz="1300" b="1" dirty="0"/>
                        <a:t>Zina un raksturo </a:t>
                      </a:r>
                      <a:r>
                        <a:rPr lang="lv-LV" sz="1300" dirty="0"/>
                        <a:t>daudzveidīgus, nozīmīgus kultūras faktus, kultūras zīmes un simbolus (arī tekstus), to kontekstuālo nozīmi” </a:t>
                      </a:r>
                      <a:r>
                        <a:rPr lang="lv-LV" sz="1300" dirty="0">
                          <a:hlinkClick r:id="rId3"/>
                        </a:rPr>
                        <a:t>mape.gov.lv</a:t>
                      </a:r>
                      <a:endParaRPr lang="lv-LV" sz="1300" dirty="0"/>
                    </a:p>
                  </a:txBody>
                  <a:tcPr marL="75457" marR="75457" marT="37728" marB="37728"/>
                </a:tc>
                <a:extLst>
                  <a:ext uri="{0D108BD9-81ED-4DB2-BD59-A6C34878D82A}">
                    <a16:rowId xmlns:a16="http://schemas.microsoft.com/office/drawing/2014/main" val="2094632231"/>
                  </a:ext>
                </a:extLst>
              </a:tr>
              <a:tr h="973489">
                <a:tc>
                  <a:txBody>
                    <a:bodyPr/>
                    <a:lstStyle/>
                    <a:p>
                      <a:r>
                        <a:rPr lang="lv-LV" sz="1300" b="1"/>
                        <a:t>Prasmes</a:t>
                      </a:r>
                    </a:p>
                  </a:txBody>
                  <a:tcPr marL="75457" marR="75457" marT="37728" marB="37728"/>
                </a:tc>
                <a:tc>
                  <a:txBody>
                    <a:bodyPr/>
                    <a:lstStyle/>
                    <a:p>
                      <a:r>
                        <a:rPr lang="lv-LV" sz="1300" dirty="0"/>
                        <a:t>Skolēns </a:t>
                      </a:r>
                      <a:r>
                        <a:rPr lang="lv-LV" sz="1300" b="1" dirty="0"/>
                        <a:t>spēj izmantot </a:t>
                      </a:r>
                      <a:r>
                        <a:rPr lang="lv-LV" sz="1300" dirty="0"/>
                        <a:t>literārās analīzes paņēmienus, </a:t>
                      </a:r>
                      <a:r>
                        <a:rPr lang="lv-LV" sz="1300" b="1" dirty="0"/>
                        <a:t>salīdzināt</a:t>
                      </a:r>
                      <a:r>
                        <a:rPr lang="lv-LV" sz="1300" dirty="0"/>
                        <a:t> tekstus, atklāt stila īpatnības </a:t>
                      </a:r>
                      <a:r>
                        <a:rPr lang="lv-LV" sz="1300" dirty="0">
                          <a:hlinkClick r:id="rId2"/>
                        </a:rPr>
                        <a:t>mape.gov.lv</a:t>
                      </a:r>
                      <a:endParaRPr lang="lv-LV" sz="1300" dirty="0"/>
                    </a:p>
                  </a:txBody>
                  <a:tcPr marL="75457" marR="75457" marT="37728" marB="37728"/>
                </a:tc>
                <a:tc>
                  <a:txBody>
                    <a:bodyPr/>
                    <a:lstStyle/>
                    <a:p>
                      <a:r>
                        <a:rPr lang="lv-LV" sz="1300" dirty="0"/>
                        <a:t>“mākslinieciskās izteiksmes līdzekļu </a:t>
                      </a:r>
                      <a:r>
                        <a:rPr lang="lv-LV" sz="1300" b="1" dirty="0"/>
                        <a:t>izvērtēšana </a:t>
                      </a:r>
                      <a:r>
                        <a:rPr lang="lv-LV" sz="1300" dirty="0"/>
                        <a:t>literāros un neliterāros tekstos</a:t>
                      </a:r>
                      <a:r>
                        <a:rPr lang="lv-LV" sz="1300" b="1" dirty="0"/>
                        <a:t>, reflektējot </a:t>
                      </a:r>
                      <a:r>
                        <a:rPr lang="lv-LV" sz="1300" dirty="0"/>
                        <a:t>par to </a:t>
                      </a:r>
                      <a:r>
                        <a:rPr lang="lv-LV" sz="1300" dirty="0" err="1"/>
                        <a:t>iederību</a:t>
                      </a:r>
                      <a:r>
                        <a:rPr lang="lv-LV" sz="1300" dirty="0"/>
                        <a:t> un efektivitāti” </a:t>
                      </a:r>
                      <a:r>
                        <a:rPr lang="lv-LV" sz="1300" dirty="0">
                          <a:hlinkClick r:id="rId3"/>
                        </a:rPr>
                        <a:t>mape.gov.lv</a:t>
                      </a:r>
                      <a:endParaRPr lang="lv-LV" sz="1300" dirty="0"/>
                    </a:p>
                  </a:txBody>
                  <a:tcPr marL="75457" marR="75457" marT="37728" marB="37728"/>
                </a:tc>
                <a:extLst>
                  <a:ext uri="{0D108BD9-81ED-4DB2-BD59-A6C34878D82A}">
                    <a16:rowId xmlns:a16="http://schemas.microsoft.com/office/drawing/2014/main" val="2342574944"/>
                  </a:ext>
                </a:extLst>
              </a:tr>
              <a:tr h="1249655">
                <a:tc>
                  <a:txBody>
                    <a:bodyPr/>
                    <a:lstStyle/>
                    <a:p>
                      <a:r>
                        <a:rPr lang="lv-LV" sz="1300" b="1"/>
                        <a:t>Vērtībās balstīti ieradumi / attieksmes</a:t>
                      </a:r>
                    </a:p>
                  </a:txBody>
                  <a:tcPr marL="75457" marR="75457" marT="37728" marB="37728"/>
                </a:tc>
                <a:tc>
                  <a:txBody>
                    <a:bodyPr/>
                    <a:lstStyle/>
                    <a:p>
                      <a:r>
                        <a:rPr lang="lv-LV" sz="1300" dirty="0"/>
                        <a:t>Skolēns </a:t>
                      </a:r>
                      <a:r>
                        <a:rPr lang="lv-LV" sz="1300" b="1" dirty="0"/>
                        <a:t>“vērtē un interpretē </a:t>
                      </a:r>
                      <a:r>
                        <a:rPr lang="lv-LV" sz="1300" dirty="0"/>
                        <a:t>daudzveidīgus radošās izteiksmes veidus” kā daļu no kultūras izpratnes (piemēri) </a:t>
                      </a:r>
                      <a:r>
                        <a:rPr lang="lv-LV" sz="1300" dirty="0">
                          <a:hlinkClick r:id="rId4"/>
                        </a:rPr>
                        <a:t>mape.gov.lv</a:t>
                      </a:r>
                      <a:endParaRPr lang="lv-LV" sz="1300" dirty="0"/>
                    </a:p>
                  </a:txBody>
                  <a:tcPr marL="75457" marR="75457" marT="37728" marB="37728"/>
                </a:tc>
                <a:tc>
                  <a:txBody>
                    <a:bodyPr/>
                    <a:lstStyle/>
                    <a:p>
                      <a:r>
                        <a:rPr lang="lv-LV" sz="1300" dirty="0"/>
                        <a:t>“</a:t>
                      </a:r>
                      <a:r>
                        <a:rPr lang="lv-LV" sz="1300" b="1" dirty="0"/>
                        <a:t>argumentēti diskutē </a:t>
                      </a:r>
                      <a:r>
                        <a:rPr lang="lv-LV" sz="1300" dirty="0"/>
                        <a:t>par kultūras procesiem un mākslas darbiem, </a:t>
                      </a:r>
                      <a:r>
                        <a:rPr lang="lv-LV" sz="1300" b="1" dirty="0"/>
                        <a:t>izvērtējot</a:t>
                      </a:r>
                      <a:r>
                        <a:rPr lang="lv-LV" sz="1300" dirty="0"/>
                        <a:t> sava laikmeta kultūras un mākslas vērtības, novērtē to ietekmi …” </a:t>
                      </a:r>
                      <a:r>
                        <a:rPr lang="lv-LV" sz="1300" dirty="0">
                          <a:hlinkClick r:id="rId3"/>
                        </a:rPr>
                        <a:t>mape.gov.lv</a:t>
                      </a:r>
                      <a:endParaRPr lang="lv-LV" sz="1300" dirty="0"/>
                    </a:p>
                  </a:txBody>
                  <a:tcPr marL="75457" marR="75457" marT="37728" marB="37728"/>
                </a:tc>
                <a:extLst>
                  <a:ext uri="{0D108BD9-81ED-4DB2-BD59-A6C34878D82A}">
                    <a16:rowId xmlns:a16="http://schemas.microsoft.com/office/drawing/2014/main" val="1953874811"/>
                  </a:ext>
                </a:extLst>
              </a:tr>
            </a:tbl>
          </a:graphicData>
        </a:graphic>
      </p:graphicFrame>
      <p:sp>
        <p:nvSpPr>
          <p:cNvPr id="3" name="Slaida numura vietturis 2">
            <a:extLst>
              <a:ext uri="{FF2B5EF4-FFF2-40B4-BE49-F238E27FC236}">
                <a16:creationId xmlns:a16="http://schemas.microsoft.com/office/drawing/2014/main" id="{2A3523FF-A877-E415-D575-ED1D77E585E5}"/>
              </a:ext>
            </a:extLst>
          </p:cNvPr>
          <p:cNvSpPr>
            <a:spLocks noGrp="1"/>
          </p:cNvSpPr>
          <p:nvPr>
            <p:ph type="sldNum" sz="quarter" idx="12"/>
          </p:nvPr>
        </p:nvSpPr>
        <p:spPr/>
        <p:txBody>
          <a:bodyPr/>
          <a:lstStyle/>
          <a:p>
            <a:fld id="{A74D4EDB-5B2A-4D4F-BA8F-2F861CBBE6F3}" type="slidenum">
              <a:rPr lang="lv-LV" smtClean="0"/>
              <a:t>6</a:t>
            </a:fld>
            <a:endParaRPr lang="lv-LV"/>
          </a:p>
        </p:txBody>
      </p:sp>
    </p:spTree>
    <p:extLst>
      <p:ext uri="{BB962C8B-B14F-4D97-AF65-F5344CB8AC3E}">
        <p14:creationId xmlns:p14="http://schemas.microsoft.com/office/powerpoint/2010/main" val="343450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F0C8C98-6B07-DE8D-D756-737484A2EDDA}"/>
              </a:ext>
            </a:extLst>
          </p:cNvPr>
          <p:cNvSpPr>
            <a:spLocks noGrp="1"/>
          </p:cNvSpPr>
          <p:nvPr>
            <p:ph type="title"/>
          </p:nvPr>
        </p:nvSpPr>
        <p:spPr>
          <a:xfrm>
            <a:off x="87464" y="1153572"/>
            <a:ext cx="3521643" cy="4461163"/>
          </a:xfrm>
        </p:spPr>
        <p:txBody>
          <a:bodyPr>
            <a:normAutofit/>
          </a:bodyPr>
          <a:lstStyle/>
          <a:p>
            <a:r>
              <a:rPr lang="lv-LV" b="1" dirty="0">
                <a:solidFill>
                  <a:srgbClr val="FFFFFF"/>
                </a:solidFill>
              </a:rPr>
              <a:t>Rīcības vārdi kursā «Literatūra I» un kursā «Latviešu valoda un literatūra II»</a:t>
            </a:r>
            <a:endParaRPr lang="lv-LV"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CD6C6AC1-D385-D1DD-B0F7-74607DA0D75D}"/>
              </a:ext>
            </a:extLst>
          </p:cNvPr>
          <p:cNvSpPr>
            <a:spLocks noGrp="1"/>
          </p:cNvSpPr>
          <p:nvPr>
            <p:ph idx="1"/>
          </p:nvPr>
        </p:nvSpPr>
        <p:spPr>
          <a:xfrm>
            <a:off x="4447308" y="591344"/>
            <a:ext cx="6906491" cy="5585619"/>
          </a:xfrm>
        </p:spPr>
        <p:txBody>
          <a:bodyPr anchor="ctr">
            <a:normAutofit/>
          </a:bodyPr>
          <a:lstStyle/>
          <a:p>
            <a:r>
              <a:rPr lang="lv-LV" sz="2400" dirty="0" err="1"/>
              <a:t>Pamatkursā</a:t>
            </a:r>
            <a:r>
              <a:rPr lang="lv-LV" sz="2400" dirty="0"/>
              <a:t> (“Literatūra I”) biežāk sastopami rīcības vārdi, kas saistīti ar </a:t>
            </a:r>
            <a:r>
              <a:rPr lang="lv-LV" sz="2400" b="1" dirty="0"/>
              <a:t>atpazīšanu, raksturošanu, salīdzināšanu</a:t>
            </a:r>
            <a:r>
              <a:rPr lang="lv-LV" sz="2400" dirty="0"/>
              <a:t>: </a:t>
            </a:r>
          </a:p>
          <a:p>
            <a:pPr marL="0" indent="0">
              <a:buNone/>
            </a:pPr>
            <a:r>
              <a:rPr lang="lv-LV" sz="2400" dirty="0"/>
              <a:t>“atšķir”, “raksturo”, “nosaka”, “identificē”, “izskaidro”, “salīdzina”.</a:t>
            </a:r>
          </a:p>
          <a:p>
            <a:r>
              <a:rPr lang="lv-LV" sz="2400" dirty="0"/>
              <a:t>Padziļinātajā kursā parādās vairāk rīcības vārdu, kas liek uzņemties dziļāku kritisku pozīciju vai </a:t>
            </a:r>
            <a:r>
              <a:rPr lang="lv-LV" sz="2400" b="1" dirty="0"/>
              <a:t>interpretēt:</a:t>
            </a:r>
          </a:p>
          <a:p>
            <a:pPr marL="0" indent="0">
              <a:buNone/>
            </a:pPr>
            <a:r>
              <a:rPr lang="lv-LV" sz="2400" dirty="0"/>
              <a:t> “analizē”, “vērtē”, “interpretē”, “pamato”, “izvirza”, “savieno”, “reflektē”.</a:t>
            </a:r>
          </a:p>
          <a:p>
            <a:pPr marL="0" indent="0">
              <a:buNone/>
            </a:pPr>
            <a:r>
              <a:rPr lang="lv-LV" sz="2400" dirty="0"/>
              <a:t> </a:t>
            </a:r>
            <a:r>
              <a:rPr lang="lv-LV" sz="2400" i="1" dirty="0"/>
              <a:t>Taču arī </a:t>
            </a:r>
            <a:r>
              <a:rPr lang="lv-LV" sz="2400" i="1" dirty="0" err="1"/>
              <a:t>pamatkursa</a:t>
            </a:r>
            <a:r>
              <a:rPr lang="lv-LV" sz="2400" i="1" dirty="0"/>
              <a:t> “Literatūra I” standartā redzams rīcības vārds </a:t>
            </a:r>
            <a:r>
              <a:rPr lang="lv-LV" sz="2400" b="1" i="1" dirty="0"/>
              <a:t>“atšķir un analizē” </a:t>
            </a:r>
            <a:r>
              <a:rPr lang="lv-LV" sz="2400" i="1" dirty="0"/>
              <a:t>konkrētā temata kontekstā (“Antīkais literatūrā”) — tas parāda, ka </a:t>
            </a:r>
            <a:r>
              <a:rPr lang="lv-LV" sz="2400" i="1" dirty="0" err="1"/>
              <a:t>pamatkursā</a:t>
            </a:r>
            <a:r>
              <a:rPr lang="lv-LV" sz="2400" i="1" dirty="0"/>
              <a:t> tiek iesaistīta arī analīze.</a:t>
            </a:r>
          </a:p>
        </p:txBody>
      </p:sp>
      <p:sp>
        <p:nvSpPr>
          <p:cNvPr id="4" name="Slaida numura vietturis 3">
            <a:extLst>
              <a:ext uri="{FF2B5EF4-FFF2-40B4-BE49-F238E27FC236}">
                <a16:creationId xmlns:a16="http://schemas.microsoft.com/office/drawing/2014/main" id="{9F8041EE-E1E7-245E-FEF8-10E03E10FD2A}"/>
              </a:ext>
            </a:extLst>
          </p:cNvPr>
          <p:cNvSpPr>
            <a:spLocks noGrp="1"/>
          </p:cNvSpPr>
          <p:nvPr>
            <p:ph type="sldNum" sz="quarter" idx="12"/>
          </p:nvPr>
        </p:nvSpPr>
        <p:spPr/>
        <p:txBody>
          <a:bodyPr/>
          <a:lstStyle/>
          <a:p>
            <a:fld id="{A74D4EDB-5B2A-4D4F-BA8F-2F861CBBE6F3}" type="slidenum">
              <a:rPr lang="lv-LV" smtClean="0"/>
              <a:t>7</a:t>
            </a:fld>
            <a:endParaRPr lang="lv-LV"/>
          </a:p>
        </p:txBody>
      </p:sp>
    </p:spTree>
    <p:extLst>
      <p:ext uri="{BB962C8B-B14F-4D97-AF65-F5344CB8AC3E}">
        <p14:creationId xmlns:p14="http://schemas.microsoft.com/office/powerpoint/2010/main" val="422339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614E16-63CD-F97E-C5CC-409AB94D0C4C}"/>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5898233-6520-265F-71EE-E82CBEF88AA2}"/>
              </a:ext>
            </a:extLst>
          </p:cNvPr>
          <p:cNvSpPr>
            <a:spLocks noGrp="1"/>
          </p:cNvSpPr>
          <p:nvPr>
            <p:ph type="title"/>
          </p:nvPr>
        </p:nvSpPr>
        <p:spPr>
          <a:xfrm>
            <a:off x="838200" y="459863"/>
            <a:ext cx="10515600" cy="1004594"/>
          </a:xfrm>
        </p:spPr>
        <p:txBody>
          <a:bodyPr>
            <a:normAutofit/>
          </a:bodyPr>
          <a:lstStyle/>
          <a:p>
            <a:pPr algn="ctr"/>
            <a:r>
              <a:rPr lang="lv-LV" sz="3100">
                <a:solidFill>
                  <a:srgbClr val="FFFFFF"/>
                </a:solidFill>
              </a:rPr>
              <a:t>Sasniedzamie rezultāti kursā «Latviešu valoda I» un kursā «Latviešu valoda un literatūra II»</a:t>
            </a:r>
          </a:p>
        </p:txBody>
      </p:sp>
      <p:sp>
        <p:nvSpPr>
          <p:cNvPr id="17" name="Rectangle: Rounded Corners 1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Satura vietturis 9">
            <a:extLst>
              <a:ext uri="{FF2B5EF4-FFF2-40B4-BE49-F238E27FC236}">
                <a16:creationId xmlns:a16="http://schemas.microsoft.com/office/drawing/2014/main" id="{F83A0826-28DA-F2E1-6C5A-691E028433D2}"/>
              </a:ext>
            </a:extLst>
          </p:cNvPr>
          <p:cNvGraphicFramePr>
            <a:graphicFrameLocks noGrp="1"/>
          </p:cNvGraphicFramePr>
          <p:nvPr>
            <p:ph idx="1"/>
            <p:extLst>
              <p:ext uri="{D42A27DB-BD31-4B8C-83A1-F6EECF244321}">
                <p14:modId xmlns:p14="http://schemas.microsoft.com/office/powerpoint/2010/main" val="62365219"/>
              </p:ext>
            </p:extLst>
          </p:nvPr>
        </p:nvGraphicFramePr>
        <p:xfrm>
          <a:off x="838200" y="1995879"/>
          <a:ext cx="10515601" cy="3961402"/>
        </p:xfrm>
        <a:graphic>
          <a:graphicData uri="http://schemas.openxmlformats.org/drawingml/2006/table">
            <a:tbl>
              <a:tblPr firstRow="1" bandRow="1">
                <a:tableStyleId>{5C22544A-7EE6-4342-B048-85BDC9FD1C3A}</a:tableStyleId>
              </a:tblPr>
              <a:tblGrid>
                <a:gridCol w="1743289">
                  <a:extLst>
                    <a:ext uri="{9D8B030D-6E8A-4147-A177-3AD203B41FA5}">
                      <a16:colId xmlns:a16="http://schemas.microsoft.com/office/drawing/2014/main" val="3378772902"/>
                    </a:ext>
                  </a:extLst>
                </a:gridCol>
                <a:gridCol w="3966720">
                  <a:extLst>
                    <a:ext uri="{9D8B030D-6E8A-4147-A177-3AD203B41FA5}">
                      <a16:colId xmlns:a16="http://schemas.microsoft.com/office/drawing/2014/main" val="4122038737"/>
                    </a:ext>
                  </a:extLst>
                </a:gridCol>
                <a:gridCol w="4805592">
                  <a:extLst>
                    <a:ext uri="{9D8B030D-6E8A-4147-A177-3AD203B41FA5}">
                      <a16:colId xmlns:a16="http://schemas.microsoft.com/office/drawing/2014/main" val="1472289929"/>
                    </a:ext>
                  </a:extLst>
                </a:gridCol>
              </a:tblGrid>
              <a:tr h="354272">
                <a:tc>
                  <a:txBody>
                    <a:bodyPr/>
                    <a:lstStyle/>
                    <a:p>
                      <a:r>
                        <a:rPr lang="lv-LV" sz="1600"/>
                        <a:t>Temats</a:t>
                      </a:r>
                    </a:p>
                  </a:txBody>
                  <a:tcPr marL="80516" marR="80516" marT="40258" marB="40258"/>
                </a:tc>
                <a:tc>
                  <a:txBody>
                    <a:bodyPr/>
                    <a:lstStyle/>
                    <a:p>
                      <a:r>
                        <a:rPr lang="lv-LV" sz="1600"/>
                        <a:t>«Latviešu valoda I» </a:t>
                      </a:r>
                    </a:p>
                  </a:txBody>
                  <a:tcPr marL="80516" marR="80516" marT="40258" marB="40258"/>
                </a:tc>
                <a:tc>
                  <a:txBody>
                    <a:bodyPr/>
                    <a:lstStyle/>
                    <a:p>
                      <a:r>
                        <a:rPr lang="lv-LV" sz="1600"/>
                        <a:t>«Latviešu valoda un literatūra II»</a:t>
                      </a:r>
                    </a:p>
                  </a:txBody>
                  <a:tcPr marL="80516" marR="80516" marT="40258" marB="40258"/>
                </a:tc>
                <a:extLst>
                  <a:ext uri="{0D108BD9-81ED-4DB2-BD59-A6C34878D82A}">
                    <a16:rowId xmlns:a16="http://schemas.microsoft.com/office/drawing/2014/main" val="3543070646"/>
                  </a:ext>
                </a:extLst>
              </a:tr>
              <a:tr h="1803565">
                <a:tc>
                  <a:txBody>
                    <a:bodyPr/>
                    <a:lstStyle/>
                    <a:p>
                      <a:r>
                        <a:rPr lang="lv-LV" sz="1600"/>
                        <a:t>1. Valoda un sabiedrība</a:t>
                      </a:r>
                    </a:p>
                  </a:txBody>
                  <a:tcPr marL="80516" marR="80516" marT="40258" marB="40258"/>
                </a:tc>
                <a:tc>
                  <a:txBody>
                    <a:bodyPr/>
                    <a:lstStyle/>
                    <a:p>
                      <a:r>
                        <a:rPr lang="lv-LV" sz="1600"/>
                        <a:t>- </a:t>
                      </a:r>
                      <a:r>
                        <a:rPr lang="lv-LV" sz="1600" b="1"/>
                        <a:t>Raksturo </a:t>
                      </a:r>
                      <a:r>
                        <a:rPr lang="lv-LV" sz="1600"/>
                        <a:t>valodas situāciju Latvijā.</a:t>
                      </a:r>
                      <a:br>
                        <a:rPr lang="lv-LV" sz="1600"/>
                      </a:br>
                      <a:r>
                        <a:rPr lang="lv-LV" sz="1600"/>
                        <a:t>- </a:t>
                      </a:r>
                      <a:r>
                        <a:rPr lang="lv-LV" sz="1600" b="1"/>
                        <a:t>Atpazīst </a:t>
                      </a:r>
                      <a:r>
                        <a:rPr lang="lv-LV" sz="1600"/>
                        <a:t>literārās valodas un paveidu nozīmi.</a:t>
                      </a:r>
                      <a:br>
                        <a:rPr lang="lv-LV" sz="1600"/>
                      </a:br>
                      <a:r>
                        <a:rPr lang="lv-LV" sz="1600"/>
                        <a:t>- </a:t>
                      </a:r>
                      <a:r>
                        <a:rPr lang="lv-LV" sz="1600" b="1"/>
                        <a:t>Pamato</a:t>
                      </a:r>
                      <a:r>
                        <a:rPr lang="lv-LV" sz="1600"/>
                        <a:t> valodas un kultūras nozīmi identitātei.</a:t>
                      </a:r>
                      <a:br>
                        <a:rPr lang="lv-LV" sz="1600"/>
                      </a:br>
                      <a:r>
                        <a:rPr lang="lv-LV" sz="1600"/>
                        <a:t>-</a:t>
                      </a:r>
                      <a:r>
                        <a:rPr lang="lv-LV" sz="1600" b="1"/>
                        <a:t> Izvēlas </a:t>
                      </a:r>
                      <a:r>
                        <a:rPr lang="lv-LV" sz="1600"/>
                        <a:t>valodas mācību resursus un piedāvā inovatīvus risinājumus.</a:t>
                      </a:r>
                    </a:p>
                  </a:txBody>
                  <a:tcPr marL="80516" marR="80516" marT="40258" marB="40258"/>
                </a:tc>
                <a:tc>
                  <a:txBody>
                    <a:bodyPr/>
                    <a:lstStyle/>
                    <a:p>
                      <a:r>
                        <a:rPr lang="lv-LV" sz="1600" b="1"/>
                        <a:t>- Analizē </a:t>
                      </a:r>
                      <a:r>
                        <a:rPr lang="lv-LV" sz="1600"/>
                        <a:t>daiļliteratūras un mediju tekstus, izsaka argumentētus spriedumus par valodas lietojumu sabiedrībā.</a:t>
                      </a:r>
                      <a:br>
                        <a:rPr lang="lv-LV" sz="1600"/>
                      </a:br>
                      <a:r>
                        <a:rPr lang="lv-LV" sz="1600"/>
                        <a:t>- </a:t>
                      </a:r>
                      <a:r>
                        <a:rPr lang="lv-LV" sz="1600" b="1"/>
                        <a:t>Vērtē </a:t>
                      </a:r>
                      <a:r>
                        <a:rPr lang="lv-LV" sz="1600"/>
                        <a:t>literārās valodas un paveidu mijiedarbību.</a:t>
                      </a:r>
                      <a:br>
                        <a:rPr lang="lv-LV" sz="1600"/>
                      </a:br>
                      <a:r>
                        <a:rPr lang="lv-LV" sz="1600"/>
                        <a:t>- Analizē autoru individualitāti un kultūru pieredzi.</a:t>
                      </a:r>
                      <a:br>
                        <a:rPr lang="lv-LV" sz="1600"/>
                      </a:br>
                      <a:r>
                        <a:rPr lang="lv-LV" sz="1600"/>
                        <a:t>- Prasmīgi </a:t>
                      </a:r>
                      <a:r>
                        <a:rPr lang="lv-LV" sz="1600" b="1"/>
                        <a:t>izmanto</a:t>
                      </a:r>
                      <a:r>
                        <a:rPr lang="lv-LV" sz="1600"/>
                        <a:t> valodniecības resursus pētniecības darbā.</a:t>
                      </a:r>
                    </a:p>
                  </a:txBody>
                  <a:tcPr marL="80516" marR="80516" marT="40258" marB="40258"/>
                </a:tc>
                <a:extLst>
                  <a:ext uri="{0D108BD9-81ED-4DB2-BD59-A6C34878D82A}">
                    <a16:rowId xmlns:a16="http://schemas.microsoft.com/office/drawing/2014/main" val="2538253627"/>
                  </a:ext>
                </a:extLst>
              </a:tr>
              <a:tr h="1803565">
                <a:tc>
                  <a:txBody>
                    <a:bodyPr/>
                    <a:lstStyle/>
                    <a:p>
                      <a:r>
                        <a:rPr lang="lv-LV" sz="1600"/>
                        <a:t>2. Mediji, valoda un ietekme</a:t>
                      </a:r>
                    </a:p>
                  </a:txBody>
                  <a:tcPr marL="80516" marR="80516" marT="40258" marB="40258"/>
                </a:tc>
                <a:tc>
                  <a:txBody>
                    <a:bodyPr/>
                    <a:lstStyle/>
                    <a:p>
                      <a:r>
                        <a:rPr lang="lv-LV" sz="1600"/>
                        <a:t>- </a:t>
                      </a:r>
                      <a:r>
                        <a:rPr lang="lv-LV" sz="1600" b="1"/>
                        <a:t>Analizē </a:t>
                      </a:r>
                      <a:r>
                        <a:rPr lang="lv-LV" sz="1600"/>
                        <a:t>mediju tekstus, identificē manipulācijas.</a:t>
                      </a:r>
                      <a:br>
                        <a:rPr lang="lv-LV" sz="1600"/>
                      </a:br>
                      <a:r>
                        <a:rPr lang="lv-LV" sz="1600"/>
                        <a:t>- </a:t>
                      </a:r>
                      <a:r>
                        <a:rPr lang="lv-LV" sz="1600" b="1"/>
                        <a:t>Izvēlas</a:t>
                      </a:r>
                      <a:r>
                        <a:rPr lang="lv-LV" sz="1600"/>
                        <a:t> verbālos/neverbālos līdzekļus saviem tekstiem.</a:t>
                      </a:r>
                      <a:br>
                        <a:rPr lang="lv-LV" sz="1600"/>
                      </a:br>
                      <a:r>
                        <a:rPr lang="lv-LV" sz="1600"/>
                        <a:t>- </a:t>
                      </a:r>
                      <a:r>
                        <a:rPr lang="lv-LV" sz="1600" b="1"/>
                        <a:t>Ievēro</a:t>
                      </a:r>
                      <a:r>
                        <a:rPr lang="lv-LV" sz="1600"/>
                        <a:t> ētikas normas saziņā.</a:t>
                      </a:r>
                    </a:p>
                  </a:txBody>
                  <a:tcPr marL="80516" marR="80516" marT="40258" marB="40258"/>
                </a:tc>
                <a:tc>
                  <a:txBody>
                    <a:bodyPr/>
                    <a:lstStyle/>
                    <a:p>
                      <a:r>
                        <a:rPr lang="lv-LV" sz="1600"/>
                        <a:t>- </a:t>
                      </a:r>
                      <a:r>
                        <a:rPr lang="lv-LV" sz="1600" b="1"/>
                        <a:t>Pēta</a:t>
                      </a:r>
                      <a:r>
                        <a:rPr lang="lv-LV" sz="1600"/>
                        <a:t> valodas un literatūras jautājumu atspoguļojumu medijos.</a:t>
                      </a:r>
                      <a:br>
                        <a:rPr lang="lv-LV" sz="1600"/>
                      </a:br>
                      <a:r>
                        <a:rPr lang="lv-LV" sz="1600"/>
                        <a:t>- </a:t>
                      </a:r>
                      <a:r>
                        <a:rPr lang="lv-LV" sz="1600" b="1"/>
                        <a:t>Veido </a:t>
                      </a:r>
                      <a:r>
                        <a:rPr lang="lv-LV" sz="1600"/>
                        <a:t>eksperimentālus tekstus mediju videi.</a:t>
                      </a:r>
                      <a:br>
                        <a:rPr lang="lv-LV" sz="1600"/>
                      </a:br>
                      <a:r>
                        <a:rPr lang="lv-LV" sz="1600"/>
                        <a:t>- </a:t>
                      </a:r>
                      <a:r>
                        <a:rPr lang="lv-LV" sz="1600" b="1"/>
                        <a:t>Analizē</a:t>
                      </a:r>
                      <a:r>
                        <a:rPr lang="lv-LV" sz="1600"/>
                        <a:t> viedokļus, interpretē runas nolūku, atpazīst varas ietekmi un cenzūru.</a:t>
                      </a:r>
                      <a:br>
                        <a:rPr lang="lv-LV" sz="1600"/>
                      </a:br>
                      <a:r>
                        <a:rPr lang="lv-LV" sz="1600"/>
                        <a:t>- </a:t>
                      </a:r>
                      <a:r>
                        <a:rPr lang="lv-LV" sz="1600" b="1"/>
                        <a:t>Demonstrē</a:t>
                      </a:r>
                      <a:r>
                        <a:rPr lang="lv-LV" sz="1600"/>
                        <a:t> efektīvu saziņu un argumentē viedokli.</a:t>
                      </a:r>
                    </a:p>
                  </a:txBody>
                  <a:tcPr marL="80516" marR="80516" marT="40258" marB="40258"/>
                </a:tc>
                <a:extLst>
                  <a:ext uri="{0D108BD9-81ED-4DB2-BD59-A6C34878D82A}">
                    <a16:rowId xmlns:a16="http://schemas.microsoft.com/office/drawing/2014/main" val="2995429173"/>
                  </a:ext>
                </a:extLst>
              </a:tr>
            </a:tbl>
          </a:graphicData>
        </a:graphic>
      </p:graphicFrame>
      <p:sp>
        <p:nvSpPr>
          <p:cNvPr id="3" name="Slaida numura vietturis 2">
            <a:extLst>
              <a:ext uri="{FF2B5EF4-FFF2-40B4-BE49-F238E27FC236}">
                <a16:creationId xmlns:a16="http://schemas.microsoft.com/office/drawing/2014/main" id="{3CBBF319-1E8B-61DD-C22F-CA28950C1F21}"/>
              </a:ext>
            </a:extLst>
          </p:cNvPr>
          <p:cNvSpPr>
            <a:spLocks noGrp="1"/>
          </p:cNvSpPr>
          <p:nvPr>
            <p:ph type="sldNum" sz="quarter" idx="12"/>
          </p:nvPr>
        </p:nvSpPr>
        <p:spPr/>
        <p:txBody>
          <a:bodyPr/>
          <a:lstStyle/>
          <a:p>
            <a:fld id="{A74D4EDB-5B2A-4D4F-BA8F-2F861CBBE6F3}" type="slidenum">
              <a:rPr lang="lv-LV" smtClean="0"/>
              <a:t>8</a:t>
            </a:fld>
            <a:endParaRPr lang="lv-LV"/>
          </a:p>
        </p:txBody>
      </p:sp>
    </p:spTree>
    <p:extLst>
      <p:ext uri="{BB962C8B-B14F-4D97-AF65-F5344CB8AC3E}">
        <p14:creationId xmlns:p14="http://schemas.microsoft.com/office/powerpoint/2010/main" val="358624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635B723-0B6C-DA6F-B352-A060FE0AB37B}"/>
              </a:ext>
            </a:extLst>
          </p:cNvPr>
          <p:cNvSpPr>
            <a:spLocks noGrp="1"/>
          </p:cNvSpPr>
          <p:nvPr>
            <p:ph type="title"/>
          </p:nvPr>
        </p:nvSpPr>
        <p:spPr>
          <a:xfrm>
            <a:off x="838200" y="459863"/>
            <a:ext cx="10515600" cy="1004594"/>
          </a:xfrm>
        </p:spPr>
        <p:txBody>
          <a:bodyPr>
            <a:normAutofit/>
          </a:bodyPr>
          <a:lstStyle/>
          <a:p>
            <a:pPr algn="ctr"/>
            <a:r>
              <a:rPr lang="lv-LV" sz="3100">
                <a:solidFill>
                  <a:srgbClr val="FFFFFF"/>
                </a:solidFill>
              </a:rPr>
              <a:t>Sasniedzamie rezultāti kursā «Latviešu valoda I» un kursā «Latviešu valoda un literatūra II»</a:t>
            </a:r>
          </a:p>
        </p:txBody>
      </p:sp>
      <p:sp>
        <p:nvSpPr>
          <p:cNvPr id="41" name="Rectangle: Rounded Corners 4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Satura vietturis 9">
            <a:extLst>
              <a:ext uri="{FF2B5EF4-FFF2-40B4-BE49-F238E27FC236}">
                <a16:creationId xmlns:a16="http://schemas.microsoft.com/office/drawing/2014/main" id="{386DB1F6-F342-CD06-9DFD-C63EC2EB2EDB}"/>
              </a:ext>
            </a:extLst>
          </p:cNvPr>
          <p:cNvGraphicFramePr>
            <a:graphicFrameLocks noGrp="1"/>
          </p:cNvGraphicFramePr>
          <p:nvPr>
            <p:ph idx="1"/>
            <p:extLst>
              <p:ext uri="{D42A27DB-BD31-4B8C-83A1-F6EECF244321}">
                <p14:modId xmlns:p14="http://schemas.microsoft.com/office/powerpoint/2010/main" val="4026845086"/>
              </p:ext>
            </p:extLst>
          </p:nvPr>
        </p:nvGraphicFramePr>
        <p:xfrm>
          <a:off x="838200" y="1915701"/>
          <a:ext cx="10515601" cy="4121760"/>
        </p:xfrm>
        <a:graphic>
          <a:graphicData uri="http://schemas.openxmlformats.org/drawingml/2006/table">
            <a:tbl>
              <a:tblPr firstRow="1" bandRow="1">
                <a:tableStyleId>{5C22544A-7EE6-4342-B048-85BDC9FD1C3A}</a:tableStyleId>
              </a:tblPr>
              <a:tblGrid>
                <a:gridCol w="1892945">
                  <a:extLst>
                    <a:ext uri="{9D8B030D-6E8A-4147-A177-3AD203B41FA5}">
                      <a16:colId xmlns:a16="http://schemas.microsoft.com/office/drawing/2014/main" val="3378772902"/>
                    </a:ext>
                  </a:extLst>
                </a:gridCol>
                <a:gridCol w="4121820">
                  <a:extLst>
                    <a:ext uri="{9D8B030D-6E8A-4147-A177-3AD203B41FA5}">
                      <a16:colId xmlns:a16="http://schemas.microsoft.com/office/drawing/2014/main" val="4122038737"/>
                    </a:ext>
                  </a:extLst>
                </a:gridCol>
                <a:gridCol w="4500836">
                  <a:extLst>
                    <a:ext uri="{9D8B030D-6E8A-4147-A177-3AD203B41FA5}">
                      <a16:colId xmlns:a16="http://schemas.microsoft.com/office/drawing/2014/main" val="1472289929"/>
                    </a:ext>
                  </a:extLst>
                </a:gridCol>
              </a:tblGrid>
              <a:tr h="384232">
                <a:tc>
                  <a:txBody>
                    <a:bodyPr/>
                    <a:lstStyle/>
                    <a:p>
                      <a:r>
                        <a:rPr lang="lv-LV" sz="1700"/>
                        <a:t>Temats</a:t>
                      </a:r>
                    </a:p>
                  </a:txBody>
                  <a:tcPr marL="87325" marR="87325" marT="43663" marB="43663"/>
                </a:tc>
                <a:tc>
                  <a:txBody>
                    <a:bodyPr/>
                    <a:lstStyle/>
                    <a:p>
                      <a:r>
                        <a:rPr lang="lv-LV" sz="1700"/>
                        <a:t>«Latviešu valoda I» </a:t>
                      </a:r>
                    </a:p>
                  </a:txBody>
                  <a:tcPr marL="87325" marR="87325" marT="43663" marB="43663"/>
                </a:tc>
                <a:tc>
                  <a:txBody>
                    <a:bodyPr/>
                    <a:lstStyle/>
                    <a:p>
                      <a:r>
                        <a:rPr lang="lv-LV" sz="1700"/>
                        <a:t>«Latviešu valoda un literatūra II»</a:t>
                      </a:r>
                    </a:p>
                  </a:txBody>
                  <a:tcPr marL="87325" marR="87325" marT="43663" marB="43663"/>
                </a:tc>
                <a:extLst>
                  <a:ext uri="{0D108BD9-81ED-4DB2-BD59-A6C34878D82A}">
                    <a16:rowId xmlns:a16="http://schemas.microsoft.com/office/drawing/2014/main" val="3543070646"/>
                  </a:ext>
                </a:extLst>
              </a:tr>
              <a:tr h="1985198">
                <a:tc>
                  <a:txBody>
                    <a:bodyPr/>
                    <a:lstStyle/>
                    <a:p>
                      <a:r>
                        <a:rPr lang="lv-LV" sz="1700"/>
                        <a:t>3. Stilistika</a:t>
                      </a:r>
                    </a:p>
                  </a:txBody>
                  <a:tcPr marL="87325" marR="87325" marT="43663" marB="43663"/>
                </a:tc>
                <a:tc>
                  <a:txBody>
                    <a:bodyPr/>
                    <a:lstStyle/>
                    <a:p>
                      <a:r>
                        <a:rPr lang="lv-LV" sz="1500"/>
                        <a:t>- </a:t>
                      </a:r>
                      <a:r>
                        <a:rPr lang="lv-LV" sz="1500" b="1"/>
                        <a:t>Veido un vērtē </a:t>
                      </a:r>
                      <a:r>
                        <a:rPr lang="lv-LV" sz="1500"/>
                        <a:t>tekstus atbilstoši stilam/žanram.</a:t>
                      </a:r>
                      <a:br>
                        <a:rPr lang="lv-LV" sz="1500"/>
                      </a:br>
                      <a:r>
                        <a:rPr lang="lv-LV" sz="1500" b="1"/>
                        <a:t>- Izmanto </a:t>
                      </a:r>
                      <a:r>
                        <a:rPr lang="lv-LV" sz="1500"/>
                        <a:t>lietišķā stila likumsakarības.</a:t>
                      </a:r>
                      <a:br>
                        <a:rPr lang="lv-LV" sz="1500"/>
                      </a:br>
                      <a:r>
                        <a:rPr lang="lv-LV" sz="1500"/>
                        <a:t>- Veido zinātniskā stila tekstus.</a:t>
                      </a:r>
                      <a:br>
                        <a:rPr lang="lv-LV" sz="1500"/>
                      </a:br>
                      <a:r>
                        <a:rPr lang="lv-LV" sz="1500"/>
                        <a:t>- </a:t>
                      </a:r>
                      <a:r>
                        <a:rPr lang="lv-LV" sz="1500" b="1"/>
                        <a:t>Analizē</a:t>
                      </a:r>
                      <a:r>
                        <a:rPr lang="lv-LV" sz="1500"/>
                        <a:t> daiļliteratūras un sarunvalodas stilus.</a:t>
                      </a:r>
                      <a:br>
                        <a:rPr lang="lv-LV" sz="1500"/>
                      </a:br>
                      <a:r>
                        <a:rPr lang="lv-LV" sz="1500"/>
                        <a:t>- </a:t>
                      </a:r>
                      <a:r>
                        <a:rPr lang="lv-LV" sz="1500" b="1"/>
                        <a:t>Attīsta</a:t>
                      </a:r>
                      <a:r>
                        <a:rPr lang="lv-LV" sz="1500"/>
                        <a:t> individuālo stilu.</a:t>
                      </a:r>
                    </a:p>
                  </a:txBody>
                  <a:tcPr marL="87325" marR="87325" marT="43663" marB="43663"/>
                </a:tc>
                <a:tc>
                  <a:txBody>
                    <a:bodyPr/>
                    <a:lstStyle/>
                    <a:p>
                      <a:r>
                        <a:rPr lang="lv-LV" sz="1500"/>
                        <a:t>- </a:t>
                      </a:r>
                      <a:r>
                        <a:rPr lang="lv-LV" sz="1500" b="1"/>
                        <a:t>Rada</a:t>
                      </a:r>
                      <a:r>
                        <a:rPr lang="lv-LV" sz="1500"/>
                        <a:t> inovatīvus tekstus, izvērtē valodas līdzekļu efektivitāti.</a:t>
                      </a:r>
                      <a:br>
                        <a:rPr lang="lv-LV" sz="1500"/>
                      </a:br>
                      <a:r>
                        <a:rPr lang="lv-LV" sz="1500"/>
                        <a:t>- </a:t>
                      </a:r>
                      <a:r>
                        <a:rPr lang="lv-LV" sz="1500" b="1"/>
                        <a:t>Analizē un vērtē </a:t>
                      </a:r>
                      <a:r>
                        <a:rPr lang="lv-LV" sz="1500"/>
                        <a:t>zinātniskā stila un populārzinātniskos tekstus.</a:t>
                      </a:r>
                      <a:br>
                        <a:rPr lang="lv-LV" sz="1500"/>
                      </a:br>
                      <a:r>
                        <a:rPr lang="lv-LV" sz="1500"/>
                        <a:t>- Izvērtē stilistiskās un emocionālās vienības dažādos tekstos.</a:t>
                      </a:r>
                      <a:br>
                        <a:rPr lang="lv-LV" sz="1500"/>
                      </a:br>
                      <a:r>
                        <a:rPr lang="lv-LV" sz="1500"/>
                        <a:t>- </a:t>
                      </a:r>
                      <a:r>
                        <a:rPr lang="lv-LV" sz="1500" b="1"/>
                        <a:t>Pēta</a:t>
                      </a:r>
                      <a:r>
                        <a:rPr lang="lv-LV" sz="1500"/>
                        <a:t> savu un citu runas stilu, </a:t>
                      </a:r>
                      <a:r>
                        <a:rPr lang="lv-LV" sz="1500" b="1"/>
                        <a:t>argumentē</a:t>
                      </a:r>
                      <a:r>
                        <a:rPr lang="lv-LV" sz="1500"/>
                        <a:t> pilnveidošanas iespējas.</a:t>
                      </a:r>
                    </a:p>
                  </a:txBody>
                  <a:tcPr marL="87325" marR="87325" marT="43663" marB="43663"/>
                </a:tc>
                <a:extLst>
                  <a:ext uri="{0D108BD9-81ED-4DB2-BD59-A6C34878D82A}">
                    <a16:rowId xmlns:a16="http://schemas.microsoft.com/office/drawing/2014/main" val="284897288"/>
                  </a:ext>
                </a:extLst>
              </a:tr>
              <a:tr h="1752330">
                <a:tc>
                  <a:txBody>
                    <a:bodyPr/>
                    <a:lstStyle/>
                    <a:p>
                      <a:r>
                        <a:rPr lang="lv-LV" sz="1700"/>
                        <a:t>4. Valodas struktūra</a:t>
                      </a:r>
                    </a:p>
                  </a:txBody>
                  <a:tcPr marL="87325" marR="87325" marT="43663" marB="43663"/>
                </a:tc>
                <a:tc>
                  <a:txBody>
                    <a:bodyPr/>
                    <a:lstStyle/>
                    <a:p>
                      <a:r>
                        <a:rPr lang="lv-LV" sz="1500"/>
                        <a:t>-</a:t>
                      </a:r>
                      <a:r>
                        <a:rPr lang="lv-LV" sz="1500" b="1"/>
                        <a:t> Vērtē </a:t>
                      </a:r>
                      <a:r>
                        <a:rPr lang="lv-LV" sz="1500"/>
                        <a:t>valodas un citu zīmju nozīmi tekstos.</a:t>
                      </a:r>
                      <a:br>
                        <a:rPr lang="lv-LV" sz="1500"/>
                      </a:br>
                      <a:r>
                        <a:rPr lang="lv-LV" sz="1500"/>
                        <a:t>- </a:t>
                      </a:r>
                      <a:r>
                        <a:rPr lang="lv-LV" sz="1500" b="1"/>
                        <a:t>Analizē</a:t>
                      </a:r>
                      <a:r>
                        <a:rPr lang="lv-LV" sz="1500"/>
                        <a:t> valodas sistēmas elementu mijiedarbību. Analizē vārdus stilistiski, sociāli, vēsturiski.</a:t>
                      </a:r>
                      <a:br>
                        <a:rPr lang="lv-LV" sz="1500"/>
                      </a:br>
                      <a:r>
                        <a:rPr lang="lv-LV" sz="1500"/>
                        <a:t>- </a:t>
                      </a:r>
                      <a:r>
                        <a:rPr lang="lv-LV" sz="1500" b="1"/>
                        <a:t>Demonstrē </a:t>
                      </a:r>
                      <a:r>
                        <a:rPr lang="lv-LV" sz="1500"/>
                        <a:t>morfoloģisko sistēmu izpratni.</a:t>
                      </a:r>
                      <a:br>
                        <a:rPr lang="lv-LV" sz="1500"/>
                      </a:br>
                      <a:r>
                        <a:rPr lang="lv-LV" sz="1500"/>
                        <a:t>- </a:t>
                      </a:r>
                      <a:r>
                        <a:rPr lang="lv-LV" sz="1500" b="1"/>
                        <a:t>Lieto</a:t>
                      </a:r>
                      <a:r>
                        <a:rPr lang="lv-LV" sz="1500"/>
                        <a:t> dažādas teikuma konstrukcijas, pareizrakstību.</a:t>
                      </a:r>
                    </a:p>
                  </a:txBody>
                  <a:tcPr marL="87325" marR="87325" marT="43663" marB="43663"/>
                </a:tc>
                <a:tc>
                  <a:txBody>
                    <a:bodyPr/>
                    <a:lstStyle/>
                    <a:p>
                      <a:r>
                        <a:rPr lang="lv-LV" sz="1500"/>
                        <a:t>- </a:t>
                      </a:r>
                      <a:r>
                        <a:rPr lang="lv-LV" sz="1500" b="1"/>
                        <a:t>Interpretē </a:t>
                      </a:r>
                      <a:r>
                        <a:rPr lang="lv-LV" sz="1500"/>
                        <a:t>simbolus un kultūras zīmes</a:t>
                      </a:r>
                      <a:br>
                        <a:rPr lang="lv-LV" sz="1500"/>
                      </a:br>
                      <a:r>
                        <a:rPr lang="lv-LV" sz="1500"/>
                        <a:t>- </a:t>
                      </a:r>
                      <a:r>
                        <a:rPr lang="lv-LV" sz="1500" b="1"/>
                        <a:t>Analizē</a:t>
                      </a:r>
                      <a:r>
                        <a:rPr lang="lv-LV" sz="1500"/>
                        <a:t> valodas līdzekļu organizāciju un saderību</a:t>
                      </a:r>
                      <a:br>
                        <a:rPr lang="lv-LV" sz="1500"/>
                      </a:br>
                      <a:r>
                        <a:rPr lang="lv-LV" sz="1500"/>
                        <a:t>- </a:t>
                      </a:r>
                      <a:r>
                        <a:rPr lang="lv-LV" sz="1500" b="1"/>
                        <a:t>Izmanto</a:t>
                      </a:r>
                      <a:r>
                        <a:rPr lang="lv-LV" sz="1500"/>
                        <a:t> daudzveidīgu leksiku un frazeoloģismus, salīdzina valodas sistēmas</a:t>
                      </a:r>
                      <a:br>
                        <a:rPr lang="lv-LV" sz="1500"/>
                      </a:br>
                      <a:endParaRPr lang="lv-LV" sz="1500"/>
                    </a:p>
                  </a:txBody>
                  <a:tcPr marL="87325" marR="87325" marT="43663" marB="43663"/>
                </a:tc>
                <a:extLst>
                  <a:ext uri="{0D108BD9-81ED-4DB2-BD59-A6C34878D82A}">
                    <a16:rowId xmlns:a16="http://schemas.microsoft.com/office/drawing/2014/main" val="636178791"/>
                  </a:ext>
                </a:extLst>
              </a:tr>
            </a:tbl>
          </a:graphicData>
        </a:graphic>
      </p:graphicFrame>
      <p:sp>
        <p:nvSpPr>
          <p:cNvPr id="3" name="Slaida numura vietturis 2">
            <a:extLst>
              <a:ext uri="{FF2B5EF4-FFF2-40B4-BE49-F238E27FC236}">
                <a16:creationId xmlns:a16="http://schemas.microsoft.com/office/drawing/2014/main" id="{F0B6E019-0FEB-3D8D-5C7E-B28DAC76C716}"/>
              </a:ext>
            </a:extLst>
          </p:cNvPr>
          <p:cNvSpPr>
            <a:spLocks noGrp="1"/>
          </p:cNvSpPr>
          <p:nvPr>
            <p:ph type="sldNum" sz="quarter" idx="12"/>
          </p:nvPr>
        </p:nvSpPr>
        <p:spPr/>
        <p:txBody>
          <a:bodyPr/>
          <a:lstStyle/>
          <a:p>
            <a:fld id="{A74D4EDB-5B2A-4D4F-BA8F-2F861CBBE6F3}" type="slidenum">
              <a:rPr lang="lv-LV" smtClean="0"/>
              <a:t>9</a:t>
            </a:fld>
            <a:endParaRPr lang="lv-LV"/>
          </a:p>
        </p:txBody>
      </p:sp>
    </p:spTree>
    <p:extLst>
      <p:ext uri="{BB962C8B-B14F-4D97-AF65-F5344CB8AC3E}">
        <p14:creationId xmlns:p14="http://schemas.microsoft.com/office/powerpoint/2010/main" val="353515304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3390</Words>
  <Application>Microsoft Office PowerPoint</Application>
  <PresentationFormat>Platekrāna</PresentationFormat>
  <Paragraphs>349</Paragraphs>
  <Slides>43</Slides>
  <Notes>0</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43</vt:i4>
      </vt:variant>
    </vt:vector>
  </HeadingPairs>
  <TitlesOfParts>
    <vt:vector size="51" baseType="lpstr">
      <vt:lpstr>Aptos</vt:lpstr>
      <vt:lpstr>Aptos Display</vt:lpstr>
      <vt:lpstr>Arial</vt:lpstr>
      <vt:lpstr>Calibri</vt:lpstr>
      <vt:lpstr>system-ui</vt:lpstr>
      <vt:lpstr>Times New Roman</vt:lpstr>
      <vt:lpstr>Wingdings</vt:lpstr>
      <vt:lpstr>Office dizains</vt:lpstr>
      <vt:lpstr> Mācību kursa "Latviešu valoda I" un "Literatūra I" sasniedzamie rezultāti- ceļš uz padziļinātā mācību kursa "Latviešu valoda un literatūra II" veiksmīgu apguvi</vt:lpstr>
      <vt:lpstr>Kursu saturā aktualizētās tēmas</vt:lpstr>
      <vt:lpstr>Kāpēc izvēlēties apgūt kursu «Latviešu valoda un literatūra II»?</vt:lpstr>
      <vt:lpstr>Skolēnu atbildes</vt:lpstr>
      <vt:lpstr>Sasniedzamie rezultāti kursā «Literatūra I» un kursā «Latviešu valoda un literatūra II»</vt:lpstr>
      <vt:lpstr>Sasniedzamie rezultāti kursā «Literatūra I» un kursā «Latviešu valoda un literatūra II»</vt:lpstr>
      <vt:lpstr>Rīcības vārdi kursā «Literatūra I» un kursā «Latviešu valoda un literatūra II»</vt:lpstr>
      <vt:lpstr>Sasniedzamie rezultāti kursā «Latviešu valoda I» un kursā «Latviešu valoda un literatūra II»</vt:lpstr>
      <vt:lpstr>Sasniedzamie rezultāti kursā «Latviešu valoda I» un kursā «Latviešu valoda un literatūra II»</vt:lpstr>
      <vt:lpstr>Sasniedzamie rezultāti kursā «Latviešu valoda I» un kursā «Latviešu valoda un literatūra II»</vt:lpstr>
      <vt:lpstr>Praktisks piemērs</vt:lpstr>
      <vt:lpstr>Latvieša tēls literatūrā</vt:lpstr>
      <vt:lpstr>SASNIEDZAMAIS REZULTĀTS</vt:lpstr>
      <vt:lpstr>G.Janovskis «Sõla»</vt:lpstr>
      <vt:lpstr>Latvietis G.Merķeļa darbā “Latvieši”</vt:lpstr>
      <vt:lpstr>Latvietis G.Merķeļa un G.Janovska darbos</vt:lpstr>
      <vt:lpstr>Mūsdienu latvieša portrets</vt:lpstr>
      <vt:lpstr>Kas ir identitāte un patība?</vt:lpstr>
      <vt:lpstr>“Maza intervija ar sevi pašu” </vt:lpstr>
      <vt:lpstr>Maza intervija ar Arturu Skuju</vt:lpstr>
      <vt:lpstr>Secinājumi</vt:lpstr>
      <vt:lpstr>Piemērs (Latviešu valoda un literatūra)</vt:lpstr>
      <vt:lpstr>Sasniedzamo rezultātu veidi eksāmenā (valodas joma) (Avots: VPD programmas 2024./2025.m.g.)</vt:lpstr>
      <vt:lpstr>Intervijas ar A.Manfeldi</vt:lpstr>
      <vt:lpstr>Teksta fragmenta valodas raksturojums</vt:lpstr>
      <vt:lpstr>Argumentēšanas prasmju attīstīšana (jautājumi par teksta fragmenta saturu)</vt:lpstr>
      <vt:lpstr>Romāns un recenzija</vt:lpstr>
      <vt:lpstr> Latviešu valodas reģionālie paveidi literārajos darbos Andra Manfelde «Vilcēni» </vt:lpstr>
      <vt:lpstr>Pirmie soļi teksta analīzē</vt:lpstr>
      <vt:lpstr> Miniatūras žanrs- ceļš uz jaunrades darbu. Regīnas Ezeras miniatūras </vt:lpstr>
      <vt:lpstr>Miniatūras žanrs- ceļš uz jaunrades darbu. Regīnas Ezeras miniatūras</vt:lpstr>
      <vt:lpstr>R.Ezera «Septembris, apceres mēnesis» </vt:lpstr>
      <vt:lpstr>VALODAS LĪDZEKĻI TEKSTĀ IZPĒTI VĒLREIZ TEKSTU UN ATRODI 1.-2.RINDKOPĀ NORĀDĪTOS VALODAS LĪDZEKĻUS !</vt:lpstr>
      <vt:lpstr>Miniatūras žanrs- ceļš uz jaunrades darbu</vt:lpstr>
      <vt:lpstr>Miniatūras radīšana</vt:lpstr>
      <vt:lpstr>Jaunrades darba pašvērtējums</vt:lpstr>
      <vt:lpstr>Jaunrade</vt:lpstr>
      <vt:lpstr>Minimismi</vt:lpstr>
      <vt:lpstr>Imants Ziedonis</vt:lpstr>
      <vt:lpstr>Uzdevums</vt:lpstr>
      <vt:lpstr>Jaunrades darbu piemēri</vt:lpstr>
      <vt:lpstr>Minimas radīšana</vt:lpstr>
      <vt:lpstr>Atgriezeniskā saite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Svetlana Sermule</dc:creator>
  <cp:lastModifiedBy>OVG KAB203</cp:lastModifiedBy>
  <cp:revision>13</cp:revision>
  <dcterms:created xsi:type="dcterms:W3CDTF">2025-09-17T17:53:23Z</dcterms:created>
  <dcterms:modified xsi:type="dcterms:W3CDTF">2025-10-30T07:26:54Z</dcterms:modified>
</cp:coreProperties>
</file>