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62" r:id="rId4"/>
    <p:sldId id="258" r:id="rId5"/>
    <p:sldId id="260" r:id="rId6"/>
    <p:sldId id="278" r:id="rId7"/>
    <p:sldId id="279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80" r:id="rId19"/>
    <p:sldId id="275" r:id="rId20"/>
    <p:sldId id="282" r:id="rId21"/>
    <p:sldId id="263" r:id="rId22"/>
    <p:sldId id="281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8/20/2022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hyperlink" Target="https://www.desmos.com/calculator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display?v=paj15xoxn22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05q6Q8Somg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hyperlink" Target="https://www.desmos.com/calculator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Riņķa līnijas vienādojums</a:t>
            </a:r>
            <a:endParaRPr lang="en-US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lv-LV" dirty="0"/>
          </a:p>
          <a:p>
            <a:endParaRPr lang="lv-LV" dirty="0"/>
          </a:p>
          <a:p>
            <a:r>
              <a:rPr lang="lv-LV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klasei</a:t>
            </a:r>
            <a:endParaRPr lang="en-US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740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ttēls 2">
            <a:extLst>
              <a:ext uri="{FF2B5EF4-FFF2-40B4-BE49-F238E27FC236}">
                <a16:creationId xmlns:a16="http://schemas.microsoft.com/office/drawing/2014/main" id="{E50139C9-67EA-4983-81D4-A9C8656D4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970" y="468411"/>
            <a:ext cx="11478839" cy="44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795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1C44D6A-3127-4406-911D-7A7F43DF8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077" y="609600"/>
            <a:ext cx="9875520" cy="1356360"/>
          </a:xfrm>
        </p:spPr>
        <p:txBody>
          <a:bodyPr>
            <a:noAutofit/>
          </a:bodyPr>
          <a:lstStyle/>
          <a:p>
            <a:pPr lvl="0"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uzdevums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Attēlo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riņķa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līniju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koordinātu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plaknē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ja dots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tās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vienādojums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br>
              <a:rPr lang="en-GB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izmantot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arī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digitālos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rīkus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https://www.desmos.com/calculator</a:t>
            </a:r>
            <a:b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Satura vietturis 4">
            <a:extLst>
              <a:ext uri="{FF2B5EF4-FFF2-40B4-BE49-F238E27FC236}">
                <a16:creationId xmlns:a16="http://schemas.microsoft.com/office/drawing/2014/main" id="{2290BED6-30F9-4E44-ACDA-D5A438BF4D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58239" y="2398819"/>
            <a:ext cx="9561195" cy="3096000"/>
          </a:xfrm>
        </p:spPr>
      </p:pic>
    </p:spTree>
    <p:extLst>
      <p:ext uri="{BB962C8B-B14F-4D97-AF65-F5344CB8AC3E}">
        <p14:creationId xmlns:p14="http://schemas.microsoft.com/office/powerpoint/2010/main" val="1008484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ttēls 2">
            <a:extLst>
              <a:ext uri="{FF2B5EF4-FFF2-40B4-BE49-F238E27FC236}">
                <a16:creationId xmlns:a16="http://schemas.microsoft.com/office/drawing/2014/main" id="{6750B126-B035-4413-845D-D8E4353D1B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721" y="664882"/>
            <a:ext cx="10336558" cy="33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46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ttēls 2">
            <a:extLst>
              <a:ext uri="{FF2B5EF4-FFF2-40B4-BE49-F238E27FC236}">
                <a16:creationId xmlns:a16="http://schemas.microsoft.com/office/drawing/2014/main" id="{08A9A5CD-D19E-4CF0-A18E-DD3087B54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108" y="631813"/>
            <a:ext cx="11001895" cy="35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851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ttēls 2">
            <a:extLst>
              <a:ext uri="{FF2B5EF4-FFF2-40B4-BE49-F238E27FC236}">
                <a16:creationId xmlns:a16="http://schemas.microsoft.com/office/drawing/2014/main" id="{18CA168B-BE20-496B-B4B2-D2E16A3A08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872" y="1515234"/>
            <a:ext cx="10237156" cy="33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652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ttēls 4">
            <a:extLst>
              <a:ext uri="{FF2B5EF4-FFF2-40B4-BE49-F238E27FC236}">
                <a16:creationId xmlns:a16="http://schemas.microsoft.com/office/drawing/2014/main" id="{4B215127-EF55-45F7-AACB-CAD8E26A80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143" y="797523"/>
            <a:ext cx="10372220" cy="33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980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ttēls 4">
            <a:extLst>
              <a:ext uri="{FF2B5EF4-FFF2-40B4-BE49-F238E27FC236}">
                <a16:creationId xmlns:a16="http://schemas.microsoft.com/office/drawing/2014/main" id="{5B45918B-32DF-480F-BC58-E9E3E104D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777" y="781355"/>
            <a:ext cx="9822446" cy="35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266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4E60786-BB34-4D97-BC42-84CFF471A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uzdevums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Aizpildi</a:t>
            </a:r>
            <a:r>
              <a:rPr lang="en-US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tukšās</a:t>
            </a:r>
            <a:r>
              <a:rPr lang="en-US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vietas</a:t>
            </a:r>
            <a:r>
              <a:rPr lang="en-US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tabulā</a:t>
            </a:r>
            <a:r>
              <a:rPr lang="en-US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en-GB" dirty="0"/>
            </a:br>
            <a:endParaRPr lang="en-GB" dirty="0"/>
          </a:p>
        </p:txBody>
      </p:sp>
      <p:pic>
        <p:nvPicPr>
          <p:cNvPr id="5" name="Satura vietturis 4">
            <a:extLst>
              <a:ext uri="{FF2B5EF4-FFF2-40B4-BE49-F238E27FC236}">
                <a16:creationId xmlns:a16="http://schemas.microsoft.com/office/drawing/2014/main" id="{C8E5F6A4-6486-4F50-B805-6D1BFC7EDA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4808" y="1859427"/>
            <a:ext cx="11084426" cy="4035345"/>
          </a:xfrm>
        </p:spPr>
      </p:pic>
    </p:spTree>
    <p:extLst>
      <p:ext uri="{BB962C8B-B14F-4D97-AF65-F5344CB8AC3E}">
        <p14:creationId xmlns:p14="http://schemas.microsoft.com/office/powerpoint/2010/main" val="3580004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4F9A822-DCFA-455D-BBBE-772040639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468" y="378780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Atgriezeniskā</a:t>
            </a:r>
            <a:r>
              <a:rPr lang="en-GB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saite</a:t>
            </a:r>
            <a:r>
              <a:rPr lang="en-GB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v-LV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54E77B2-DE57-4DFC-B1DE-8AACE0DE3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b="1" dirty="0"/>
              <a:t> </a:t>
            </a:r>
            <a:r>
              <a:rPr lang="en-US" b="1" u="sng" dirty="0">
                <a:hlinkClick r:id="rId2"/>
              </a:rPr>
              <a:t>https://learningapps.org/display?v=paj15xoxn22</a:t>
            </a:r>
            <a:endParaRPr lang="en-US" b="1" u="sng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64317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Virsraksts 1">
                <a:extLst>
                  <a:ext uri="{FF2B5EF4-FFF2-40B4-BE49-F238E27FC236}">
                    <a16:creationId xmlns:a16="http://schemas.microsoft.com/office/drawing/2014/main" id="{B609227D-D4F0-4E14-8B75-706C0E17348E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21942" y="689499"/>
                <a:ext cx="11807301" cy="1356360"/>
              </a:xfrm>
            </p:spPr>
            <p:txBody>
              <a:bodyPr>
                <a:normAutofit fontScale="90000"/>
              </a:bodyPr>
              <a:lstStyle/>
              <a:p>
                <a:pPr lvl="0" algn="ctr"/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6. </a:t>
                </a:r>
                <a:r>
                  <a:rPr lang="en-US" sz="40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uzdevums</a:t>
                </a:r>
                <a: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br>
                  <a:rPr lang="en-US" sz="4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GB" sz="4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Uzraksti</a:t>
                </a:r>
                <a:r>
                  <a:rPr lang="en-US" sz="3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riņķa</a:t>
                </a:r>
                <a:r>
                  <a:rPr lang="en-US" sz="3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līnijas</a:t>
                </a:r>
                <a:r>
                  <a:rPr lang="en-US" sz="3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vienādojumu</a:t>
                </a:r>
                <a:r>
                  <a:rPr lang="en-US" sz="3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3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kura</a:t>
                </a:r>
                <a:r>
                  <a:rPr lang="en-US" sz="3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diametrs</a:t>
                </a:r>
                <a:r>
                  <a:rPr lang="en-US" sz="3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ir</a:t>
                </a:r>
                <a:r>
                  <a:rPr lang="en-US" sz="3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1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nogrieznis</a:t>
                </a:r>
                <a:r>
                  <a:rPr lang="en-US" sz="3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MN un </a:t>
                </a:r>
                <a14:m>
                  <m:oMath xmlns:m="http://schemas.openxmlformats.org/officeDocument/2006/math">
                    <m:r>
                      <a:rPr lang="en-US" sz="31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GB" sz="31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1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 ;3</m:t>
                        </m:r>
                      </m:e>
                    </m:d>
                    <m:r>
                      <a:rPr lang="en-US" sz="31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1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31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(2 ;3)</m:t>
                    </m:r>
                  </m:oMath>
                </a14:m>
                <a:r>
                  <a:rPr lang="en-US" sz="31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br>
                  <a:rPr lang="en-GB" dirty="0"/>
                </a:br>
                <a:endParaRPr lang="en-GB" dirty="0"/>
              </a:p>
            </p:txBody>
          </p:sp>
        </mc:Choice>
        <mc:Fallback>
          <p:sp>
            <p:nvSpPr>
              <p:cNvPr id="2" name="Virsraksts 1">
                <a:extLst>
                  <a:ext uri="{FF2B5EF4-FFF2-40B4-BE49-F238E27FC236}">
                    <a16:creationId xmlns:a16="http://schemas.microsoft.com/office/drawing/2014/main" id="{B609227D-D4F0-4E14-8B75-706C0E1734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21942" y="689499"/>
                <a:ext cx="11807301" cy="1356360"/>
              </a:xfrm>
              <a:blipFill>
                <a:blip r:embed="rId2"/>
                <a:stretch>
                  <a:fillRect t="-49776" b="-9865"/>
                </a:stretch>
              </a:blipFill>
            </p:spPr>
            <p:txBody>
              <a:bodyPr/>
              <a:lstStyle/>
              <a:p>
                <a:r>
                  <a:rPr lang="lv-L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Satura vietturis 3">
            <a:extLst>
              <a:ext uri="{FF2B5EF4-FFF2-40B4-BE49-F238E27FC236}">
                <a16:creationId xmlns:a16="http://schemas.microsoft.com/office/drawing/2014/main" id="{EA4DE2D8-D80F-4727-A444-642B3C5934D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72" y="2139273"/>
            <a:ext cx="3182667" cy="284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896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Stundas sasniedzamais rezultāts</a:t>
            </a:r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10499501" cy="4038600"/>
          </a:xfrm>
        </p:spPr>
        <p:txBody>
          <a:bodyPr/>
          <a:lstStyle/>
          <a:p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Izprot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riņķa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līnijas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vienādojuma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sastādīšanu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Pēta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raksturo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lielumus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riņķa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līnijas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vienādojumā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attēlot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riņķa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līnijas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koordinātu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plaknē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pēc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dotā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vienādojuma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v-LV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6813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564A78-9C7F-4680-8EFD-8754B69B2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468" y="777240"/>
            <a:ext cx="9875520" cy="80195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uzdevums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atura vietturis 3">
                <a:extLst>
                  <a:ext uri="{FF2B5EF4-FFF2-40B4-BE49-F238E27FC236}">
                    <a16:creationId xmlns:a16="http://schemas.microsoft.com/office/drawing/2014/main" id="{51926FEF-B50C-43C2-969D-66ED5B1CB7A4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5335456" y="1178215"/>
                <a:ext cx="6397124" cy="4761538"/>
              </a:xfrm>
            </p:spPr>
            <p:txBody>
              <a:bodyPr/>
              <a:lstStyle/>
              <a:p>
                <a:pPr marL="45720" indent="0">
                  <a:lnSpc>
                    <a:spcPct val="150000"/>
                  </a:lnSpc>
                  <a:buNone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Kārļa,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Pētera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Rūtas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mājas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atrodas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vienādā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attālumā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no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skolas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Pilsētas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kartē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Kārļa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mājas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koordinātas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ir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lv-LV" sz="2400" i="1">
                            <a:solidFill>
                              <a:schemeClr val="tx1"/>
                            </a:solidFill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</a:rPr>
                          <m:t>−2 ; −2 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Pētera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lv-LV" sz="2400" i="1">
                            <a:solidFill>
                              <a:schemeClr val="tx1"/>
                            </a:solidFill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</a:rPr>
                          <m:t>6 ;2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Rūtas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lv-LV" sz="2400" i="1">
                            <a:solidFill>
                              <a:schemeClr val="tx1"/>
                            </a:solidFill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</a:rPr>
                          <m:t>4 ;6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Izveido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mājas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atrašanās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matemātiskā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modeļa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skici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Nosaki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skolas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atrašanās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vietas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koordinātas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izmantojot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riņķa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līnijas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vienādojumu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lv-LV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" indent="0">
                  <a:buNone/>
                </a:pPr>
                <a:endParaRPr lang="lv-LV" dirty="0"/>
              </a:p>
            </p:txBody>
          </p:sp>
        </mc:Choice>
        <mc:Fallback>
          <p:sp>
            <p:nvSpPr>
              <p:cNvPr id="4" name="Satura vietturis 3">
                <a:extLst>
                  <a:ext uri="{FF2B5EF4-FFF2-40B4-BE49-F238E27FC236}">
                    <a16:creationId xmlns:a16="http://schemas.microsoft.com/office/drawing/2014/main" id="{51926FEF-B50C-43C2-969D-66ED5B1CB7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335456" y="1178215"/>
                <a:ext cx="6397124" cy="4761538"/>
              </a:xfrm>
              <a:blipFill>
                <a:blip r:embed="rId2"/>
                <a:stretch>
                  <a:fillRect l="-667" r="-571"/>
                </a:stretch>
              </a:blipFill>
            </p:spPr>
            <p:txBody>
              <a:bodyPr/>
              <a:lstStyle/>
              <a:p>
                <a:r>
                  <a:rPr lang="lv-L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Satura vietturis 4">
            <a:extLst>
              <a:ext uri="{FF2B5EF4-FFF2-40B4-BE49-F238E27FC236}">
                <a16:creationId xmlns:a16="http://schemas.microsoft.com/office/drawing/2014/main" id="{F3FCA9A6-4E4D-4CA6-9718-90BA7784A34B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886" y="1417320"/>
            <a:ext cx="3744000" cy="37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264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Atgriezeniskā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saite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Satura vietturis 4">
            <a:extLst>
              <a:ext uri="{FF2B5EF4-FFF2-40B4-BE49-F238E27FC236}">
                <a16:creationId xmlns:a16="http://schemas.microsoft.com/office/drawing/2014/main" id="{40397B73-ED96-4417-88B6-03CEE6FE6C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38387" y="2129166"/>
            <a:ext cx="5188028" cy="3966833"/>
          </a:xfrm>
        </p:spPr>
      </p:pic>
    </p:spTree>
    <p:extLst>
      <p:ext uri="{BB962C8B-B14F-4D97-AF65-F5344CB8AC3E}">
        <p14:creationId xmlns:p14="http://schemas.microsoft.com/office/powerpoint/2010/main" val="3143959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20790EB-C5C0-449D-B803-D2CE3C7F2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532" y="2607075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Paldies</a:t>
            </a:r>
            <a:r>
              <a:rPr lang="en-GB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 </a:t>
            </a:r>
            <a:r>
              <a:rPr lang="en-GB" sz="4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uzmanību</a:t>
            </a:r>
            <a:r>
              <a:rPr lang="en-GB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lv-LV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046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0" y="300507"/>
            <a:ext cx="9875520" cy="1013138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GB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uzdevums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6214" y="1635617"/>
            <a:ext cx="11218124" cy="444514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Jūrā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noenkurojies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kuģis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izveido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matemātiskā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modeļa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skici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kurā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var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aplūkot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kuģa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displejā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redzamo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Zināms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kuģa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atrašanās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vieta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radara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attēlā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apzīmēta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punktu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(0;0), kas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radara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Radara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displejs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uztver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signālu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km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rādiusā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Uzraksti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līnijas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vienādojumu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izmantojot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izveidotā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matemātiskā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modeļa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skici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lv-LV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096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Riņķa līnija</a:t>
            </a:r>
            <a:endParaRPr lang="en-US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 riņķa līniju sauc tādu plaknes punktu kopu, kuri atrodas vienādā attālumā no dota šīs plaknes punkta, ko sauc par centru.</a:t>
            </a:r>
          </a:p>
          <a:p>
            <a:r>
              <a:rPr lang="lv-LV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Attālumu no centra </a:t>
            </a:r>
            <a:r>
              <a:rPr lang="lv-LV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 </a:t>
            </a: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lv-LV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; b</a:t>
            </a: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līdz jebkuram riņķa līnijas punktam sauc par </a:t>
            </a:r>
            <a:r>
              <a:rPr lang="lv-LV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rādiusu </a:t>
            </a:r>
            <a:r>
              <a:rPr lang="lv-LV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R</a:t>
            </a:r>
            <a:r>
              <a:rPr lang="lv-LV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v-LV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238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974647" y="377646"/>
                <a:ext cx="5964651" cy="6182952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60000"/>
                  </a:lnSpc>
                  <a:buFont typeface="Arial" panose="020B0604020202020204" pitchFamily="34" charset="0"/>
                  <a:buChar char="•"/>
                </a:pPr>
                <a:r>
                  <a:rPr lang="lv-LV" dirty="0">
                    <a:solidFill>
                      <a:schemeClr val="tx1"/>
                    </a:solidFill>
                  </a:rPr>
                  <a:t>Izmantojot riņķa līnijas definīciju un formulu </a:t>
                </a:r>
                <a14:m>
                  <m:oMath xmlns:m="http://schemas.openxmlformats.org/officeDocument/2006/math">
                    <m:r>
                      <a:rPr lang="lv-LV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lv-LV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lv-LV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lv-LV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lv-LV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lv-LV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lv-LV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lv-LV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lv-LV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lv-LV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lv-LV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lv-LV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lv-LV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lv-LV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lv-LV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lv-LV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lv-LV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lv-LV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lv-LV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lv-LV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lv-LV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lv-LV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lv-LV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lv-LV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lv-LV" dirty="0">
                    <a:solidFill>
                      <a:schemeClr val="tx1"/>
                    </a:solidFill>
                  </a:rPr>
                  <a:t>, sastādīsim vienādojumu.</a:t>
                </a:r>
              </a:p>
              <a:p>
                <a:pPr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lv-LV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Sastādīsim riņķa līnijas vienādojumu ar centru punktā </a:t>
                </a:r>
                <a:r>
                  <a:rPr lang="en-GB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lv-LV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lv-LV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;</m:t>
                        </m:r>
                        <m: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lv-LV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𝑢𝑛</m:t>
                    </m:r>
                    <m:r>
                      <a:rPr lang="lv-LV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lv-LV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lv-LV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ā</m:t>
                    </m:r>
                    <m:r>
                      <a:rPr lang="lv-LV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𝑑𝑖𝑢𝑠𝑢</m:t>
                    </m:r>
                    <m:r>
                      <a:rPr lang="lv-LV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lv-LV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lv-LV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Brīvi izvēlēsimies plaknes punktu</a:t>
                </a:r>
                <a:r>
                  <a:rPr lang="en-GB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lv-LV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lv-LV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lv-LV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x ;  y</a:t>
                </a:r>
                <a:r>
                  <a:rPr lang="lv-LV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kurš pieder riņķa līnijai</a:t>
                </a:r>
                <a:r>
                  <a:rPr lang="en-GB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GB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iegūstam</a:t>
                </a:r>
                <a:r>
                  <a:rPr lang="en-GB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𝐴𝑂</m:t>
                        </m:r>
                      </m:e>
                    </m:d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lv-LV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974647" y="377646"/>
                <a:ext cx="5964651" cy="6182952"/>
              </a:xfrm>
              <a:blipFill>
                <a:blip r:embed="rId2"/>
                <a:stretch>
                  <a:fillRect r="-2043"/>
                </a:stretch>
              </a:blipFill>
            </p:spPr>
            <p:txBody>
              <a:bodyPr/>
              <a:lstStyle/>
              <a:p>
                <a:r>
                  <a:rPr lang="lv-L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Attēls 8">
            <a:extLst>
              <a:ext uri="{FF2B5EF4-FFF2-40B4-BE49-F238E27FC236}">
                <a16:creationId xmlns:a16="http://schemas.microsoft.com/office/drawing/2014/main" id="{291DAAEE-9BF2-47B5-BF33-40A15EFF11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072" y="583521"/>
            <a:ext cx="5362575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967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DED770F-E0C6-4355-BEF1-B8957545D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569" y="236738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GB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uzdevums</a:t>
            </a:r>
            <a:endParaRPr lang="lv-LV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atura vietturis 2">
                <a:extLst>
                  <a:ext uri="{FF2B5EF4-FFF2-40B4-BE49-F238E27FC236}">
                    <a16:creationId xmlns:a16="http://schemas.microsoft.com/office/drawing/2014/main" id="{D1AC525F-9F77-4B63-9EF2-8A649436B2A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6346" y="1409700"/>
                <a:ext cx="11099307" cy="4038600"/>
              </a:xfrm>
            </p:spPr>
            <p:txBody>
              <a:bodyPr>
                <a:normAutofit/>
              </a:bodyPr>
              <a:lstStyle/>
              <a:p>
                <a:pPr marL="45720" indent="0">
                  <a:lnSpc>
                    <a:spcPct val="150000"/>
                  </a:lnSpc>
                  <a:buNone/>
                </a:pP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Jūrā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noenkurotais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kuģis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kura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sākuma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atrašanās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punkts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bija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kordinātām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</a:rPr>
                      <m:t>𝑂</m:t>
                    </m:r>
                    <m:d>
                      <m:dPr>
                        <m:ctrlPr>
                          <a:rPr lang="lv-LV" sz="2800" i="1">
                            <a:solidFill>
                              <a:schemeClr val="tx1"/>
                            </a:solidFill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</a:rPr>
                          <m:t>0;0</m:t>
                        </m:r>
                      </m:e>
                    </m:d>
                    <m:r>
                      <a:rPr lang="en-US" sz="2800" i="1">
                        <a:solidFill>
                          <a:schemeClr val="tx1"/>
                        </a:solidFill>
                      </a:rPr>
                      <m:t> </m:t>
                    </m:r>
                  </m:oMath>
                </a14:m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pēc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12 h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pārvietojās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ZA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virzienā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izveido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matemātiskā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modeļa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skici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kurā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var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aplūkot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kuģa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displejā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redzamo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Zināms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ka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kuģa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atrašanās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vieta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radara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attēlā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apzīmēta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punktu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 (3;2), kas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ir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radara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centrs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Radara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displejs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uztver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signālu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8 km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rādiusā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Uzraksti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līnijas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vienādojumu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izmantojot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izveidotā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matemātiskā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modeļa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skici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!</a:t>
                </a:r>
                <a:endParaRPr lang="lv-LV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" indent="0">
                  <a:buNone/>
                </a:pPr>
                <a:endParaRPr lang="lv-LV" dirty="0"/>
              </a:p>
            </p:txBody>
          </p:sp>
        </mc:Choice>
        <mc:Fallback>
          <p:sp>
            <p:nvSpPr>
              <p:cNvPr id="3" name="Satura vietturis 2">
                <a:extLst>
                  <a:ext uri="{FF2B5EF4-FFF2-40B4-BE49-F238E27FC236}">
                    <a16:creationId xmlns:a16="http://schemas.microsoft.com/office/drawing/2014/main" id="{D1AC525F-9F77-4B63-9EF2-8A649436B2A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6346" y="1409700"/>
                <a:ext cx="11099307" cy="4038600"/>
              </a:xfrm>
              <a:blipFill>
                <a:blip r:embed="rId2"/>
                <a:stretch>
                  <a:fillRect l="-714"/>
                </a:stretch>
              </a:blipFill>
            </p:spPr>
            <p:txBody>
              <a:bodyPr/>
              <a:lstStyle/>
              <a:p>
                <a:r>
                  <a:rPr lang="lv-L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5522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atura vietturis 4">
            <a:extLst>
              <a:ext uri="{FF2B5EF4-FFF2-40B4-BE49-F238E27FC236}">
                <a16:creationId xmlns:a16="http://schemas.microsoft.com/office/drawing/2014/main" id="{6583C35F-EC9B-4D1F-9775-6623FA29C9C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68022" y="601847"/>
            <a:ext cx="5991225" cy="550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460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6AEED95-C57C-41FF-99DB-AA62C45C8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551" y="399187"/>
            <a:ext cx="12051103" cy="1356360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3.uzdevums.</a:t>
            </a:r>
            <a:b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Izpēti</a:t>
            </a: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kā</a:t>
            </a: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novietojas</a:t>
            </a: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riņķa</a:t>
            </a: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līnijas</a:t>
            </a: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ja </a:t>
            </a:r>
            <a:r>
              <a:rPr lang="en-US" sz="2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maina</a:t>
            </a: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tās</a:t>
            </a: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</a:t>
            </a: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koordinātas</a:t>
            </a: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2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rādiusu</a:t>
            </a:r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GB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Izmanto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https://www.desmos.com/calculator</a:t>
            </a:r>
            <a:br>
              <a:rPr lang="en-US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pic>
        <p:nvPicPr>
          <p:cNvPr id="8" name="Attēls 7">
            <a:extLst>
              <a:ext uri="{FF2B5EF4-FFF2-40B4-BE49-F238E27FC236}">
                <a16:creationId xmlns:a16="http://schemas.microsoft.com/office/drawing/2014/main" id="{E9ACDC4A-9D12-484F-A020-96F5FFC31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849" y="1853015"/>
            <a:ext cx="10272506" cy="41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251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ttēls 3">
            <a:extLst>
              <a:ext uri="{FF2B5EF4-FFF2-40B4-BE49-F238E27FC236}">
                <a16:creationId xmlns:a16="http://schemas.microsoft.com/office/drawing/2014/main" id="{CA65D6CC-405F-4504-85E7-9584E567C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529" y="1014587"/>
            <a:ext cx="10292405" cy="18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31259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280</TotalTime>
  <Words>439</Words>
  <Application>Microsoft Office PowerPoint</Application>
  <PresentationFormat>Platekrāna</PresentationFormat>
  <Paragraphs>28</Paragraphs>
  <Slides>22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22</vt:i4>
      </vt:variant>
    </vt:vector>
  </HeadingPairs>
  <TitlesOfParts>
    <vt:vector size="27" baseType="lpstr">
      <vt:lpstr>Arial</vt:lpstr>
      <vt:lpstr>Cambria Math</vt:lpstr>
      <vt:lpstr>Corbel</vt:lpstr>
      <vt:lpstr>Times New Roman</vt:lpstr>
      <vt:lpstr>Basis</vt:lpstr>
      <vt:lpstr>Riņķa līnijas vienādojums</vt:lpstr>
      <vt:lpstr>Stundas sasniedzamais rezultāts</vt:lpstr>
      <vt:lpstr>1. uzdevums</vt:lpstr>
      <vt:lpstr>Riņķa līnija</vt:lpstr>
      <vt:lpstr>PowerPoint prezentācija</vt:lpstr>
      <vt:lpstr>2. uzdevums</vt:lpstr>
      <vt:lpstr>PowerPoint prezentācija</vt:lpstr>
      <vt:lpstr>3.uzdevums. Izpēti, kā novietojas riņķa līnijas, ja maina tās centra koordinātas un rādiusu. Izmanto  https://www.desmos.com/calculator </vt:lpstr>
      <vt:lpstr>PowerPoint prezentācija</vt:lpstr>
      <vt:lpstr>PowerPoint prezentācija</vt:lpstr>
      <vt:lpstr>4. uzdevums.  Attēlo riņķa līniju koordinātu plaknē, ja dots tās vienādojums!              Var izmantot arī digitālos rīkus https://www.desmos.com/calculator 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5. uzdevums.  Aizpildi tukšās vietas tabulā! </vt:lpstr>
      <vt:lpstr>Atgriezeniskā saite </vt:lpstr>
      <vt:lpstr>6. uzdevums.  Uzraksti riņķa līnijas vienādojumu, kura diametrs ir nogrieznis MN un M(6 ;3), N(2 ;3). </vt:lpstr>
      <vt:lpstr>7. uzdevums.  </vt:lpstr>
      <vt:lpstr>Atgriezeniskā  saite </vt:lpstr>
      <vt:lpstr>Paldies par uzmanību!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Riņķa līnijas vienādojums</dc:title>
  <dc:creator>Skolotajs</dc:creator>
  <cp:lastModifiedBy>Skolotajs</cp:lastModifiedBy>
  <cp:revision>14</cp:revision>
  <dcterms:created xsi:type="dcterms:W3CDTF">2021-12-06T17:11:08Z</dcterms:created>
  <dcterms:modified xsi:type="dcterms:W3CDTF">2022-08-20T13:39:51Z</dcterms:modified>
</cp:coreProperties>
</file>