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58" r:id="rId3"/>
    <p:sldId id="268" r:id="rId4"/>
    <p:sldId id="269" r:id="rId5"/>
    <p:sldId id="265" r:id="rId6"/>
    <p:sldId id="263" r:id="rId7"/>
    <p:sldId id="264" r:id="rId8"/>
    <p:sldId id="276" r:id="rId9"/>
    <p:sldId id="275" r:id="rId10"/>
    <p:sldId id="266" r:id="rId11"/>
    <p:sldId id="273" r:id="rId12"/>
    <p:sldId id="274" r:id="rId13"/>
    <p:sldId id="267" r:id="rId14"/>
    <p:sldId id="261" r:id="rId15"/>
    <p:sldId id="257" r:id="rId16"/>
    <p:sldId id="271" r:id="rId17"/>
    <p:sldId id="272" r:id="rId18"/>
    <p:sldId id="262" r:id="rId19"/>
    <p:sldId id="270" r:id="rId20"/>
    <p:sldId id="260"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6" d="100"/>
          <a:sy n="86" d="100"/>
        </p:scale>
        <p:origin x="562"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BF1D6-072C-4DDB-B2BB-EF54142B18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EE4087C-11EA-4256-93EE-6343D0F752C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CA81C4E-9B95-4B68-AC7F-8517D1C26B23}"/>
              </a:ext>
            </a:extLst>
          </p:cNvPr>
          <p:cNvSpPr>
            <a:spLocks noGrp="1"/>
          </p:cNvSpPr>
          <p:nvPr>
            <p:ph type="dt" sz="half" idx="10"/>
          </p:nvPr>
        </p:nvSpPr>
        <p:spPr/>
        <p:txBody>
          <a:bodyPr/>
          <a:lstStyle/>
          <a:p>
            <a:fld id="{AE1EB4EF-971A-455B-8E8D-485EDC5F0B08}" type="datetimeFigureOut">
              <a:rPr lang="en-GB" smtClean="0"/>
              <a:t>06/06/2021</a:t>
            </a:fld>
            <a:endParaRPr lang="en-GB"/>
          </a:p>
        </p:txBody>
      </p:sp>
      <p:sp>
        <p:nvSpPr>
          <p:cNvPr id="5" name="Footer Placeholder 4">
            <a:extLst>
              <a:ext uri="{FF2B5EF4-FFF2-40B4-BE49-F238E27FC236}">
                <a16:creationId xmlns:a16="http://schemas.microsoft.com/office/drawing/2014/main" id="{8E62A948-1AD4-40CC-8D84-CA37844E4A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B998A8D-30EA-414F-8188-28E9E5B52314}"/>
              </a:ext>
            </a:extLst>
          </p:cNvPr>
          <p:cNvSpPr>
            <a:spLocks noGrp="1"/>
          </p:cNvSpPr>
          <p:nvPr>
            <p:ph type="sldNum" sz="quarter" idx="12"/>
          </p:nvPr>
        </p:nvSpPr>
        <p:spPr/>
        <p:txBody>
          <a:bodyPr/>
          <a:lstStyle/>
          <a:p>
            <a:fld id="{4F686761-EE93-49C2-8DB1-2E72499AF7C0}" type="slidenum">
              <a:rPr lang="en-GB" smtClean="0"/>
              <a:t>‹#›</a:t>
            </a:fld>
            <a:endParaRPr lang="en-GB"/>
          </a:p>
        </p:txBody>
      </p:sp>
    </p:spTree>
    <p:extLst>
      <p:ext uri="{BB962C8B-B14F-4D97-AF65-F5344CB8AC3E}">
        <p14:creationId xmlns:p14="http://schemas.microsoft.com/office/powerpoint/2010/main" val="189289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A9185-566D-43A3-91F1-7D874082E1C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6F0FE9B-725A-43E1-9E7A-A7351F5CA8E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90F3A1-5751-4DA4-B586-024AFA0C0209}"/>
              </a:ext>
            </a:extLst>
          </p:cNvPr>
          <p:cNvSpPr>
            <a:spLocks noGrp="1"/>
          </p:cNvSpPr>
          <p:nvPr>
            <p:ph type="dt" sz="half" idx="10"/>
          </p:nvPr>
        </p:nvSpPr>
        <p:spPr/>
        <p:txBody>
          <a:bodyPr/>
          <a:lstStyle/>
          <a:p>
            <a:fld id="{AE1EB4EF-971A-455B-8E8D-485EDC5F0B08}" type="datetimeFigureOut">
              <a:rPr lang="en-GB" smtClean="0"/>
              <a:t>06/06/2021</a:t>
            </a:fld>
            <a:endParaRPr lang="en-GB"/>
          </a:p>
        </p:txBody>
      </p:sp>
      <p:sp>
        <p:nvSpPr>
          <p:cNvPr id="5" name="Footer Placeholder 4">
            <a:extLst>
              <a:ext uri="{FF2B5EF4-FFF2-40B4-BE49-F238E27FC236}">
                <a16:creationId xmlns:a16="http://schemas.microsoft.com/office/drawing/2014/main" id="{21348C27-F4FE-46DB-BA53-A649243416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30E52FA-16A3-4825-976C-E27D1B5E2017}"/>
              </a:ext>
            </a:extLst>
          </p:cNvPr>
          <p:cNvSpPr>
            <a:spLocks noGrp="1"/>
          </p:cNvSpPr>
          <p:nvPr>
            <p:ph type="sldNum" sz="quarter" idx="12"/>
          </p:nvPr>
        </p:nvSpPr>
        <p:spPr/>
        <p:txBody>
          <a:bodyPr/>
          <a:lstStyle/>
          <a:p>
            <a:fld id="{4F686761-EE93-49C2-8DB1-2E72499AF7C0}" type="slidenum">
              <a:rPr lang="en-GB" smtClean="0"/>
              <a:t>‹#›</a:t>
            </a:fld>
            <a:endParaRPr lang="en-GB"/>
          </a:p>
        </p:txBody>
      </p:sp>
    </p:spTree>
    <p:extLst>
      <p:ext uri="{BB962C8B-B14F-4D97-AF65-F5344CB8AC3E}">
        <p14:creationId xmlns:p14="http://schemas.microsoft.com/office/powerpoint/2010/main" val="1196263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50B2F9-7574-49BF-A933-DCBF15562A6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438FB65-8F42-4894-A03F-D32B44A547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44E40CB-2543-42D6-AE0B-EFE9C957B603}"/>
              </a:ext>
            </a:extLst>
          </p:cNvPr>
          <p:cNvSpPr>
            <a:spLocks noGrp="1"/>
          </p:cNvSpPr>
          <p:nvPr>
            <p:ph type="dt" sz="half" idx="10"/>
          </p:nvPr>
        </p:nvSpPr>
        <p:spPr/>
        <p:txBody>
          <a:bodyPr/>
          <a:lstStyle/>
          <a:p>
            <a:fld id="{AE1EB4EF-971A-455B-8E8D-485EDC5F0B08}" type="datetimeFigureOut">
              <a:rPr lang="en-GB" smtClean="0"/>
              <a:t>06/06/2021</a:t>
            </a:fld>
            <a:endParaRPr lang="en-GB"/>
          </a:p>
        </p:txBody>
      </p:sp>
      <p:sp>
        <p:nvSpPr>
          <p:cNvPr id="5" name="Footer Placeholder 4">
            <a:extLst>
              <a:ext uri="{FF2B5EF4-FFF2-40B4-BE49-F238E27FC236}">
                <a16:creationId xmlns:a16="http://schemas.microsoft.com/office/drawing/2014/main" id="{79522C18-9731-4F54-A68A-5DEC6D365E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908009-49D7-4E05-BF2F-91E49C9C8C3C}"/>
              </a:ext>
            </a:extLst>
          </p:cNvPr>
          <p:cNvSpPr>
            <a:spLocks noGrp="1"/>
          </p:cNvSpPr>
          <p:nvPr>
            <p:ph type="sldNum" sz="quarter" idx="12"/>
          </p:nvPr>
        </p:nvSpPr>
        <p:spPr/>
        <p:txBody>
          <a:bodyPr/>
          <a:lstStyle/>
          <a:p>
            <a:fld id="{4F686761-EE93-49C2-8DB1-2E72499AF7C0}" type="slidenum">
              <a:rPr lang="en-GB" smtClean="0"/>
              <a:t>‹#›</a:t>
            </a:fld>
            <a:endParaRPr lang="en-GB"/>
          </a:p>
        </p:txBody>
      </p:sp>
    </p:spTree>
    <p:extLst>
      <p:ext uri="{BB962C8B-B14F-4D97-AF65-F5344CB8AC3E}">
        <p14:creationId xmlns:p14="http://schemas.microsoft.com/office/powerpoint/2010/main" val="214465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952C2-7627-47EE-A73A-1FF39746CA2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5DA1B78-C8E9-47AD-B652-31123DDB9C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5151EAB-16CF-47EE-A356-28561EA2A91A}"/>
              </a:ext>
            </a:extLst>
          </p:cNvPr>
          <p:cNvSpPr>
            <a:spLocks noGrp="1"/>
          </p:cNvSpPr>
          <p:nvPr>
            <p:ph type="dt" sz="half" idx="10"/>
          </p:nvPr>
        </p:nvSpPr>
        <p:spPr/>
        <p:txBody>
          <a:bodyPr/>
          <a:lstStyle/>
          <a:p>
            <a:fld id="{AE1EB4EF-971A-455B-8E8D-485EDC5F0B08}" type="datetimeFigureOut">
              <a:rPr lang="en-GB" smtClean="0"/>
              <a:t>06/06/2021</a:t>
            </a:fld>
            <a:endParaRPr lang="en-GB"/>
          </a:p>
        </p:txBody>
      </p:sp>
      <p:sp>
        <p:nvSpPr>
          <p:cNvPr id="5" name="Footer Placeholder 4">
            <a:extLst>
              <a:ext uri="{FF2B5EF4-FFF2-40B4-BE49-F238E27FC236}">
                <a16:creationId xmlns:a16="http://schemas.microsoft.com/office/drawing/2014/main" id="{C9B393C5-0674-41AE-BE8E-DF6C43ADA30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9CDB743-81E7-4941-969E-3C881D64D43E}"/>
              </a:ext>
            </a:extLst>
          </p:cNvPr>
          <p:cNvSpPr>
            <a:spLocks noGrp="1"/>
          </p:cNvSpPr>
          <p:nvPr>
            <p:ph type="sldNum" sz="quarter" idx="12"/>
          </p:nvPr>
        </p:nvSpPr>
        <p:spPr/>
        <p:txBody>
          <a:bodyPr/>
          <a:lstStyle/>
          <a:p>
            <a:fld id="{4F686761-EE93-49C2-8DB1-2E72499AF7C0}" type="slidenum">
              <a:rPr lang="en-GB" smtClean="0"/>
              <a:t>‹#›</a:t>
            </a:fld>
            <a:endParaRPr lang="en-GB"/>
          </a:p>
        </p:txBody>
      </p:sp>
    </p:spTree>
    <p:extLst>
      <p:ext uri="{BB962C8B-B14F-4D97-AF65-F5344CB8AC3E}">
        <p14:creationId xmlns:p14="http://schemas.microsoft.com/office/powerpoint/2010/main" val="2301421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17103-4621-4B7D-9C0B-718E9EA29B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A042289-8F2F-4E20-BEAD-88DCFE666DF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3EB75DB-FD59-48DF-80CD-63E4A42293E6}"/>
              </a:ext>
            </a:extLst>
          </p:cNvPr>
          <p:cNvSpPr>
            <a:spLocks noGrp="1"/>
          </p:cNvSpPr>
          <p:nvPr>
            <p:ph type="dt" sz="half" idx="10"/>
          </p:nvPr>
        </p:nvSpPr>
        <p:spPr/>
        <p:txBody>
          <a:bodyPr/>
          <a:lstStyle/>
          <a:p>
            <a:fld id="{AE1EB4EF-971A-455B-8E8D-485EDC5F0B08}" type="datetimeFigureOut">
              <a:rPr lang="en-GB" smtClean="0"/>
              <a:t>06/06/2021</a:t>
            </a:fld>
            <a:endParaRPr lang="en-GB"/>
          </a:p>
        </p:txBody>
      </p:sp>
      <p:sp>
        <p:nvSpPr>
          <p:cNvPr id="5" name="Footer Placeholder 4">
            <a:extLst>
              <a:ext uri="{FF2B5EF4-FFF2-40B4-BE49-F238E27FC236}">
                <a16:creationId xmlns:a16="http://schemas.microsoft.com/office/drawing/2014/main" id="{2972D29B-FEE0-4297-909C-9BE03DE240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9D96650-A4EA-47F9-88F5-F8638F1240E7}"/>
              </a:ext>
            </a:extLst>
          </p:cNvPr>
          <p:cNvSpPr>
            <a:spLocks noGrp="1"/>
          </p:cNvSpPr>
          <p:nvPr>
            <p:ph type="sldNum" sz="quarter" idx="12"/>
          </p:nvPr>
        </p:nvSpPr>
        <p:spPr/>
        <p:txBody>
          <a:bodyPr/>
          <a:lstStyle/>
          <a:p>
            <a:fld id="{4F686761-EE93-49C2-8DB1-2E72499AF7C0}" type="slidenum">
              <a:rPr lang="en-GB" smtClean="0"/>
              <a:t>‹#›</a:t>
            </a:fld>
            <a:endParaRPr lang="en-GB"/>
          </a:p>
        </p:txBody>
      </p:sp>
    </p:spTree>
    <p:extLst>
      <p:ext uri="{BB962C8B-B14F-4D97-AF65-F5344CB8AC3E}">
        <p14:creationId xmlns:p14="http://schemas.microsoft.com/office/powerpoint/2010/main" val="1510118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D38DB-C504-41D7-9A49-50D10EAEFF0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125951A-E83A-4FAB-99DE-C087BF939A4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901AD92-31F9-43D5-B4DA-49D03E3FAAF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9A710D9-0DD1-40AC-A294-DF405F024CCC}"/>
              </a:ext>
            </a:extLst>
          </p:cNvPr>
          <p:cNvSpPr>
            <a:spLocks noGrp="1"/>
          </p:cNvSpPr>
          <p:nvPr>
            <p:ph type="dt" sz="half" idx="10"/>
          </p:nvPr>
        </p:nvSpPr>
        <p:spPr/>
        <p:txBody>
          <a:bodyPr/>
          <a:lstStyle/>
          <a:p>
            <a:fld id="{AE1EB4EF-971A-455B-8E8D-485EDC5F0B08}" type="datetimeFigureOut">
              <a:rPr lang="en-GB" smtClean="0"/>
              <a:t>06/06/2021</a:t>
            </a:fld>
            <a:endParaRPr lang="en-GB"/>
          </a:p>
        </p:txBody>
      </p:sp>
      <p:sp>
        <p:nvSpPr>
          <p:cNvPr id="6" name="Footer Placeholder 5">
            <a:extLst>
              <a:ext uri="{FF2B5EF4-FFF2-40B4-BE49-F238E27FC236}">
                <a16:creationId xmlns:a16="http://schemas.microsoft.com/office/drawing/2014/main" id="{8DF8B99F-3AD0-4B62-A027-E1A3586E19C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D58001D-745C-4226-85EC-BD433AEE61D5}"/>
              </a:ext>
            </a:extLst>
          </p:cNvPr>
          <p:cNvSpPr>
            <a:spLocks noGrp="1"/>
          </p:cNvSpPr>
          <p:nvPr>
            <p:ph type="sldNum" sz="quarter" idx="12"/>
          </p:nvPr>
        </p:nvSpPr>
        <p:spPr/>
        <p:txBody>
          <a:bodyPr/>
          <a:lstStyle/>
          <a:p>
            <a:fld id="{4F686761-EE93-49C2-8DB1-2E72499AF7C0}" type="slidenum">
              <a:rPr lang="en-GB" smtClean="0"/>
              <a:t>‹#›</a:t>
            </a:fld>
            <a:endParaRPr lang="en-GB"/>
          </a:p>
        </p:txBody>
      </p:sp>
    </p:spTree>
    <p:extLst>
      <p:ext uri="{BB962C8B-B14F-4D97-AF65-F5344CB8AC3E}">
        <p14:creationId xmlns:p14="http://schemas.microsoft.com/office/powerpoint/2010/main" val="1601203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E88A7-B0BD-497D-BA41-4EC920F464B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610518A-4D90-43DB-99B0-FE614CF968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5D2347-7FED-4763-9710-46628A682CA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04EA8C8-8A39-4B4D-9AE0-7745C478C8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21D512E-EA1A-4901-A21D-76837D539D0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C6E84C5-B734-49F1-A97F-C1BEABAB6DF6}"/>
              </a:ext>
            </a:extLst>
          </p:cNvPr>
          <p:cNvSpPr>
            <a:spLocks noGrp="1"/>
          </p:cNvSpPr>
          <p:nvPr>
            <p:ph type="dt" sz="half" idx="10"/>
          </p:nvPr>
        </p:nvSpPr>
        <p:spPr/>
        <p:txBody>
          <a:bodyPr/>
          <a:lstStyle/>
          <a:p>
            <a:fld id="{AE1EB4EF-971A-455B-8E8D-485EDC5F0B08}" type="datetimeFigureOut">
              <a:rPr lang="en-GB" smtClean="0"/>
              <a:t>06/06/2021</a:t>
            </a:fld>
            <a:endParaRPr lang="en-GB"/>
          </a:p>
        </p:txBody>
      </p:sp>
      <p:sp>
        <p:nvSpPr>
          <p:cNvPr id="8" name="Footer Placeholder 7">
            <a:extLst>
              <a:ext uri="{FF2B5EF4-FFF2-40B4-BE49-F238E27FC236}">
                <a16:creationId xmlns:a16="http://schemas.microsoft.com/office/drawing/2014/main" id="{5888C914-2E5A-4D95-B46D-7E1DB611C90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3ADD61B-6A0D-4027-A7E3-F68C613F2D3B}"/>
              </a:ext>
            </a:extLst>
          </p:cNvPr>
          <p:cNvSpPr>
            <a:spLocks noGrp="1"/>
          </p:cNvSpPr>
          <p:nvPr>
            <p:ph type="sldNum" sz="quarter" idx="12"/>
          </p:nvPr>
        </p:nvSpPr>
        <p:spPr/>
        <p:txBody>
          <a:bodyPr/>
          <a:lstStyle/>
          <a:p>
            <a:fld id="{4F686761-EE93-49C2-8DB1-2E72499AF7C0}" type="slidenum">
              <a:rPr lang="en-GB" smtClean="0"/>
              <a:t>‹#›</a:t>
            </a:fld>
            <a:endParaRPr lang="en-GB"/>
          </a:p>
        </p:txBody>
      </p:sp>
    </p:spTree>
    <p:extLst>
      <p:ext uri="{BB962C8B-B14F-4D97-AF65-F5344CB8AC3E}">
        <p14:creationId xmlns:p14="http://schemas.microsoft.com/office/powerpoint/2010/main" val="2198893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EF0D9-813C-400E-8B43-45E24311B4C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B4AA0CE-E596-4955-8FCC-3B6A3D2C1A8E}"/>
              </a:ext>
            </a:extLst>
          </p:cNvPr>
          <p:cNvSpPr>
            <a:spLocks noGrp="1"/>
          </p:cNvSpPr>
          <p:nvPr>
            <p:ph type="dt" sz="half" idx="10"/>
          </p:nvPr>
        </p:nvSpPr>
        <p:spPr/>
        <p:txBody>
          <a:bodyPr/>
          <a:lstStyle/>
          <a:p>
            <a:fld id="{AE1EB4EF-971A-455B-8E8D-485EDC5F0B08}" type="datetimeFigureOut">
              <a:rPr lang="en-GB" smtClean="0"/>
              <a:t>06/06/2021</a:t>
            </a:fld>
            <a:endParaRPr lang="en-GB"/>
          </a:p>
        </p:txBody>
      </p:sp>
      <p:sp>
        <p:nvSpPr>
          <p:cNvPr id="4" name="Footer Placeholder 3">
            <a:extLst>
              <a:ext uri="{FF2B5EF4-FFF2-40B4-BE49-F238E27FC236}">
                <a16:creationId xmlns:a16="http://schemas.microsoft.com/office/drawing/2014/main" id="{3ABA2662-FE30-4F92-89EB-BFC1498F3D6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733C785-A2ED-4F6D-9A9C-E839E29246EA}"/>
              </a:ext>
            </a:extLst>
          </p:cNvPr>
          <p:cNvSpPr>
            <a:spLocks noGrp="1"/>
          </p:cNvSpPr>
          <p:nvPr>
            <p:ph type="sldNum" sz="quarter" idx="12"/>
          </p:nvPr>
        </p:nvSpPr>
        <p:spPr/>
        <p:txBody>
          <a:bodyPr/>
          <a:lstStyle/>
          <a:p>
            <a:fld id="{4F686761-EE93-49C2-8DB1-2E72499AF7C0}" type="slidenum">
              <a:rPr lang="en-GB" smtClean="0"/>
              <a:t>‹#›</a:t>
            </a:fld>
            <a:endParaRPr lang="en-GB"/>
          </a:p>
        </p:txBody>
      </p:sp>
    </p:spTree>
    <p:extLst>
      <p:ext uri="{BB962C8B-B14F-4D97-AF65-F5344CB8AC3E}">
        <p14:creationId xmlns:p14="http://schemas.microsoft.com/office/powerpoint/2010/main" val="190420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9D9F5B-EA2E-4E79-A283-D9DA065C4105}"/>
              </a:ext>
            </a:extLst>
          </p:cNvPr>
          <p:cNvSpPr>
            <a:spLocks noGrp="1"/>
          </p:cNvSpPr>
          <p:nvPr>
            <p:ph type="dt" sz="half" idx="10"/>
          </p:nvPr>
        </p:nvSpPr>
        <p:spPr/>
        <p:txBody>
          <a:bodyPr/>
          <a:lstStyle/>
          <a:p>
            <a:fld id="{AE1EB4EF-971A-455B-8E8D-485EDC5F0B08}" type="datetimeFigureOut">
              <a:rPr lang="en-GB" smtClean="0"/>
              <a:t>06/06/2021</a:t>
            </a:fld>
            <a:endParaRPr lang="en-GB"/>
          </a:p>
        </p:txBody>
      </p:sp>
      <p:sp>
        <p:nvSpPr>
          <p:cNvPr id="3" name="Footer Placeholder 2">
            <a:extLst>
              <a:ext uri="{FF2B5EF4-FFF2-40B4-BE49-F238E27FC236}">
                <a16:creationId xmlns:a16="http://schemas.microsoft.com/office/drawing/2014/main" id="{1808F703-1B66-46F7-B9DA-0157A88B24A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F522F1C-2562-4CD3-8976-1CFA0FB38612}"/>
              </a:ext>
            </a:extLst>
          </p:cNvPr>
          <p:cNvSpPr>
            <a:spLocks noGrp="1"/>
          </p:cNvSpPr>
          <p:nvPr>
            <p:ph type="sldNum" sz="quarter" idx="12"/>
          </p:nvPr>
        </p:nvSpPr>
        <p:spPr/>
        <p:txBody>
          <a:bodyPr/>
          <a:lstStyle/>
          <a:p>
            <a:fld id="{4F686761-EE93-49C2-8DB1-2E72499AF7C0}" type="slidenum">
              <a:rPr lang="en-GB" smtClean="0"/>
              <a:t>‹#›</a:t>
            </a:fld>
            <a:endParaRPr lang="en-GB"/>
          </a:p>
        </p:txBody>
      </p:sp>
    </p:spTree>
    <p:extLst>
      <p:ext uri="{BB962C8B-B14F-4D97-AF65-F5344CB8AC3E}">
        <p14:creationId xmlns:p14="http://schemas.microsoft.com/office/powerpoint/2010/main" val="2549370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C7634-3A82-457F-9E99-4E04E37EF1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A27BCD3-BA12-4764-84BD-B043A86E31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0315F67-91FD-42EA-897D-6FE62C5256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301270-26E1-4BA6-8184-9E7A83EBF299}"/>
              </a:ext>
            </a:extLst>
          </p:cNvPr>
          <p:cNvSpPr>
            <a:spLocks noGrp="1"/>
          </p:cNvSpPr>
          <p:nvPr>
            <p:ph type="dt" sz="half" idx="10"/>
          </p:nvPr>
        </p:nvSpPr>
        <p:spPr/>
        <p:txBody>
          <a:bodyPr/>
          <a:lstStyle/>
          <a:p>
            <a:fld id="{AE1EB4EF-971A-455B-8E8D-485EDC5F0B08}" type="datetimeFigureOut">
              <a:rPr lang="en-GB" smtClean="0"/>
              <a:t>06/06/2021</a:t>
            </a:fld>
            <a:endParaRPr lang="en-GB"/>
          </a:p>
        </p:txBody>
      </p:sp>
      <p:sp>
        <p:nvSpPr>
          <p:cNvPr id="6" name="Footer Placeholder 5">
            <a:extLst>
              <a:ext uri="{FF2B5EF4-FFF2-40B4-BE49-F238E27FC236}">
                <a16:creationId xmlns:a16="http://schemas.microsoft.com/office/drawing/2014/main" id="{A71F1426-1DF5-4E65-9398-07F5BD1331E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7C1083E-B0AE-4528-8EED-72DAADA0CA57}"/>
              </a:ext>
            </a:extLst>
          </p:cNvPr>
          <p:cNvSpPr>
            <a:spLocks noGrp="1"/>
          </p:cNvSpPr>
          <p:nvPr>
            <p:ph type="sldNum" sz="quarter" idx="12"/>
          </p:nvPr>
        </p:nvSpPr>
        <p:spPr/>
        <p:txBody>
          <a:bodyPr/>
          <a:lstStyle/>
          <a:p>
            <a:fld id="{4F686761-EE93-49C2-8DB1-2E72499AF7C0}" type="slidenum">
              <a:rPr lang="en-GB" smtClean="0"/>
              <a:t>‹#›</a:t>
            </a:fld>
            <a:endParaRPr lang="en-GB"/>
          </a:p>
        </p:txBody>
      </p:sp>
    </p:spTree>
    <p:extLst>
      <p:ext uri="{BB962C8B-B14F-4D97-AF65-F5344CB8AC3E}">
        <p14:creationId xmlns:p14="http://schemas.microsoft.com/office/powerpoint/2010/main" val="2514730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691D5-0DB5-4542-8530-305260B232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CF00933-2E69-43C0-A569-863722589D4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D1CFB0C-6CC7-4BA9-BD95-C8A461D88D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A15616-12D9-4FA8-91AA-690727319EA5}"/>
              </a:ext>
            </a:extLst>
          </p:cNvPr>
          <p:cNvSpPr>
            <a:spLocks noGrp="1"/>
          </p:cNvSpPr>
          <p:nvPr>
            <p:ph type="dt" sz="half" idx="10"/>
          </p:nvPr>
        </p:nvSpPr>
        <p:spPr/>
        <p:txBody>
          <a:bodyPr/>
          <a:lstStyle/>
          <a:p>
            <a:fld id="{AE1EB4EF-971A-455B-8E8D-485EDC5F0B08}" type="datetimeFigureOut">
              <a:rPr lang="en-GB" smtClean="0"/>
              <a:t>06/06/2021</a:t>
            </a:fld>
            <a:endParaRPr lang="en-GB"/>
          </a:p>
        </p:txBody>
      </p:sp>
      <p:sp>
        <p:nvSpPr>
          <p:cNvPr id="6" name="Footer Placeholder 5">
            <a:extLst>
              <a:ext uri="{FF2B5EF4-FFF2-40B4-BE49-F238E27FC236}">
                <a16:creationId xmlns:a16="http://schemas.microsoft.com/office/drawing/2014/main" id="{D58D8343-FCB5-4CDC-A165-E10767FA69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DE6F19C-3DA2-4EDA-87B2-985824295FFF}"/>
              </a:ext>
            </a:extLst>
          </p:cNvPr>
          <p:cNvSpPr>
            <a:spLocks noGrp="1"/>
          </p:cNvSpPr>
          <p:nvPr>
            <p:ph type="sldNum" sz="quarter" idx="12"/>
          </p:nvPr>
        </p:nvSpPr>
        <p:spPr/>
        <p:txBody>
          <a:bodyPr/>
          <a:lstStyle/>
          <a:p>
            <a:fld id="{4F686761-EE93-49C2-8DB1-2E72499AF7C0}" type="slidenum">
              <a:rPr lang="en-GB" smtClean="0"/>
              <a:t>‹#›</a:t>
            </a:fld>
            <a:endParaRPr lang="en-GB"/>
          </a:p>
        </p:txBody>
      </p:sp>
    </p:spTree>
    <p:extLst>
      <p:ext uri="{BB962C8B-B14F-4D97-AF65-F5344CB8AC3E}">
        <p14:creationId xmlns:p14="http://schemas.microsoft.com/office/powerpoint/2010/main" val="49972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90BD8CD-2166-44BE-B29B-9935CD6D6A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E6331B7-D926-4042-B017-CBC624FDE6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2FE2B6-2269-426F-A1BC-C5CACC1A81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1EB4EF-971A-455B-8E8D-485EDC5F0B08}" type="datetimeFigureOut">
              <a:rPr lang="en-GB" smtClean="0"/>
              <a:t>06/06/2021</a:t>
            </a:fld>
            <a:endParaRPr lang="en-GB"/>
          </a:p>
        </p:txBody>
      </p:sp>
      <p:sp>
        <p:nvSpPr>
          <p:cNvPr id="5" name="Footer Placeholder 4">
            <a:extLst>
              <a:ext uri="{FF2B5EF4-FFF2-40B4-BE49-F238E27FC236}">
                <a16:creationId xmlns:a16="http://schemas.microsoft.com/office/drawing/2014/main" id="{C0F65019-8836-4641-8029-D73FB10278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70815C6-B75F-4BBA-ACC0-178EDA2D24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686761-EE93-49C2-8DB1-2E72499AF7C0}" type="slidenum">
              <a:rPr lang="en-GB" smtClean="0"/>
              <a:t>‹#›</a:t>
            </a:fld>
            <a:endParaRPr lang="en-GB"/>
          </a:p>
        </p:txBody>
      </p:sp>
    </p:spTree>
    <p:extLst>
      <p:ext uri="{BB962C8B-B14F-4D97-AF65-F5344CB8AC3E}">
        <p14:creationId xmlns:p14="http://schemas.microsoft.com/office/powerpoint/2010/main" val="13595455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blog.swedbank.lv/maja/baibas-prindules-rences-padomi-522" TargetMode="External"/><Relationship Id="rId2" Type="http://schemas.openxmlformats.org/officeDocument/2006/relationships/hyperlink" Target="https://www.youtube.com/watch?v=AfWqgRldOFQ"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www.delfi.lv/tavamaja/interjers/virtuve/50000409_video-gaisa-darzs-ledusskapis-ar-logu-un-citi-nakotnes-virtuves-element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tarer.ru/lv/v-protivnom-sluchae-ne-v-protivnom-sluchae-smotret-chto-takoe-v/"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15073-2F8D-4EE2-AE22-032D1C0989A7}"/>
              </a:ext>
            </a:extLst>
          </p:cNvPr>
          <p:cNvSpPr>
            <a:spLocks noGrp="1"/>
          </p:cNvSpPr>
          <p:nvPr>
            <p:ph type="title"/>
          </p:nvPr>
        </p:nvSpPr>
        <p:spPr>
          <a:xfrm>
            <a:off x="838200" y="365125"/>
            <a:ext cx="10515600" cy="1712250"/>
          </a:xfrm>
        </p:spPr>
        <p:txBody>
          <a:bodyPr>
            <a:normAutofit/>
          </a:bodyPr>
          <a:lstStyle/>
          <a:p>
            <a:pPr algn="ctr"/>
            <a:r>
              <a:rPr lang="en-GB" sz="2400" b="1" dirty="0"/>
              <a:t>                 MĀJOKLIS. </a:t>
            </a:r>
            <a:r>
              <a:rPr lang="en-GB" sz="2400" dirty="0"/>
              <a:t>9.klase. </a:t>
            </a:r>
            <a:r>
              <a:rPr lang="en-GB" sz="1800" dirty="0"/>
              <a:t>(2 </a:t>
            </a:r>
            <a:r>
              <a:rPr lang="en-GB" sz="1800" dirty="0" err="1"/>
              <a:t>stundas</a:t>
            </a:r>
            <a:r>
              <a:rPr lang="en-GB" sz="1800" dirty="0"/>
              <a:t>)</a:t>
            </a:r>
            <a:br>
              <a:rPr lang="en-GB" sz="2400" dirty="0"/>
            </a:br>
            <a:r>
              <a:rPr lang="en-GB" sz="2400" b="1" dirty="0" err="1"/>
              <a:t>Virtuves</a:t>
            </a:r>
            <a:r>
              <a:rPr lang="en-GB" sz="2400" b="1" dirty="0"/>
              <a:t> </a:t>
            </a:r>
            <a:r>
              <a:rPr lang="en-GB" sz="2400" b="1" dirty="0" err="1"/>
              <a:t>plānošana</a:t>
            </a:r>
            <a:br>
              <a:rPr lang="en-GB" sz="2400" b="1" dirty="0"/>
            </a:br>
            <a:br>
              <a:rPr lang="en-GB" sz="2400" b="1" dirty="0"/>
            </a:br>
            <a:r>
              <a:rPr lang="en-GB" sz="2000" b="1" dirty="0" err="1"/>
              <a:t>Autors</a:t>
            </a:r>
            <a:r>
              <a:rPr lang="en-GB" sz="2000" b="1" dirty="0"/>
              <a:t> : </a:t>
            </a:r>
            <a:r>
              <a:rPr lang="en-GB" sz="2000" b="1" dirty="0" err="1"/>
              <a:t>Sanita</a:t>
            </a:r>
            <a:r>
              <a:rPr lang="en-GB" sz="2000" b="1" dirty="0"/>
              <a:t> </a:t>
            </a:r>
            <a:r>
              <a:rPr lang="en-GB" sz="2000" b="1" dirty="0" err="1"/>
              <a:t>Čiekure</a:t>
            </a:r>
            <a:r>
              <a:rPr lang="en-GB" sz="2000" b="1" dirty="0"/>
              <a:t> </a:t>
            </a:r>
            <a:r>
              <a:rPr lang="en-GB" sz="2000" b="1" dirty="0" err="1"/>
              <a:t>Salceviča</a:t>
            </a:r>
            <a:br>
              <a:rPr lang="en-GB" sz="2000" b="1" dirty="0"/>
            </a:br>
            <a:r>
              <a:rPr lang="en-GB" sz="2000" b="1" dirty="0"/>
              <a:t>Ogres </a:t>
            </a:r>
            <a:r>
              <a:rPr lang="en-GB" sz="2000" b="1" dirty="0" err="1"/>
              <a:t>Valsts</a:t>
            </a:r>
            <a:r>
              <a:rPr lang="en-GB" sz="2000" b="1" dirty="0"/>
              <a:t> </a:t>
            </a:r>
            <a:r>
              <a:rPr lang="en-GB" sz="2000" b="1" dirty="0" err="1"/>
              <a:t>ģimnāzija</a:t>
            </a:r>
            <a:endParaRPr lang="en-GB" sz="2000" b="1" dirty="0"/>
          </a:p>
        </p:txBody>
      </p:sp>
      <p:sp>
        <p:nvSpPr>
          <p:cNvPr id="3" name="Content Placeholder 2">
            <a:extLst>
              <a:ext uri="{FF2B5EF4-FFF2-40B4-BE49-F238E27FC236}">
                <a16:creationId xmlns:a16="http://schemas.microsoft.com/office/drawing/2014/main" id="{6B1AB3CE-6D5A-476C-B369-D9782E7A598E}"/>
              </a:ext>
            </a:extLst>
          </p:cNvPr>
          <p:cNvSpPr>
            <a:spLocks noGrp="1"/>
          </p:cNvSpPr>
          <p:nvPr>
            <p:ph idx="1"/>
          </p:nvPr>
        </p:nvSpPr>
        <p:spPr>
          <a:xfrm>
            <a:off x="838200" y="3231471"/>
            <a:ext cx="10515600" cy="2945491"/>
          </a:xfrm>
        </p:spPr>
        <p:txBody>
          <a:bodyPr/>
          <a:lstStyle/>
          <a:p>
            <a:pPr marL="0" indent="0">
              <a:buNone/>
            </a:pPr>
            <a:endParaRPr lang="en-GB" dirty="0"/>
          </a:p>
          <a:p>
            <a:pPr marL="0" indent="0">
              <a:buNone/>
            </a:pPr>
            <a:r>
              <a:rPr lang="en-GB" sz="1600" b="1" dirty="0" err="1"/>
              <a:t>Sasniedzamie</a:t>
            </a:r>
            <a:r>
              <a:rPr lang="en-GB" sz="1600" b="1" dirty="0"/>
              <a:t> </a:t>
            </a:r>
            <a:r>
              <a:rPr lang="en-GB" sz="1600" b="1" dirty="0" err="1"/>
              <a:t>rezultāti</a:t>
            </a:r>
            <a:r>
              <a:rPr lang="en-GB" sz="1600" b="1" dirty="0"/>
              <a:t>:</a:t>
            </a:r>
          </a:p>
          <a:p>
            <a:r>
              <a:rPr lang="en-GB" sz="1600" dirty="0" err="1"/>
              <a:t>Spēj</a:t>
            </a:r>
            <a:r>
              <a:rPr lang="en-GB" sz="1600" dirty="0"/>
              <a:t> </a:t>
            </a:r>
            <a:r>
              <a:rPr lang="en-GB" sz="1600" dirty="0" err="1"/>
              <a:t>saskatīt</a:t>
            </a:r>
            <a:r>
              <a:rPr lang="en-GB" sz="1600" dirty="0"/>
              <a:t> </a:t>
            </a:r>
            <a:r>
              <a:rPr lang="en-GB" sz="1600" dirty="0" err="1"/>
              <a:t>iespējas</a:t>
            </a:r>
            <a:r>
              <a:rPr lang="en-GB" sz="1600" dirty="0"/>
              <a:t> un </a:t>
            </a:r>
            <a:r>
              <a:rPr lang="en-GB" sz="1600" dirty="0" err="1"/>
              <a:t>sniegt</a:t>
            </a:r>
            <a:r>
              <a:rPr lang="en-GB" sz="1600" dirty="0"/>
              <a:t> </a:t>
            </a:r>
            <a:r>
              <a:rPr lang="en-GB" sz="1600" dirty="0" err="1"/>
              <a:t>kvalitatīvus</a:t>
            </a:r>
            <a:r>
              <a:rPr lang="en-GB" sz="1600" dirty="0"/>
              <a:t> </a:t>
            </a:r>
            <a:r>
              <a:rPr lang="en-GB" sz="1600" dirty="0" err="1"/>
              <a:t>priekšlikumus</a:t>
            </a:r>
            <a:r>
              <a:rPr lang="en-GB" sz="1600" dirty="0"/>
              <a:t> </a:t>
            </a:r>
            <a:r>
              <a:rPr lang="en-GB" sz="1600" dirty="0" err="1"/>
              <a:t>dzīvesvides</a:t>
            </a:r>
            <a:r>
              <a:rPr lang="en-GB" sz="1600" dirty="0"/>
              <a:t> </a:t>
            </a:r>
            <a:r>
              <a:rPr lang="en-GB" sz="1600" dirty="0" err="1"/>
              <a:t>izmainīšanā</a:t>
            </a:r>
            <a:r>
              <a:rPr lang="en-GB" sz="1600" dirty="0"/>
              <a:t> un </a:t>
            </a:r>
            <a:r>
              <a:rPr lang="en-GB" sz="1600" dirty="0" err="1"/>
              <a:t>pārveidošanā</a:t>
            </a:r>
            <a:endParaRPr lang="en-GB" sz="1600" b="1" dirty="0"/>
          </a:p>
          <a:p>
            <a:r>
              <a:rPr lang="lv-LV" sz="1600" dirty="0"/>
              <a:t>Mājokļa novērtēšana un plānošana</a:t>
            </a:r>
            <a:r>
              <a:rPr lang="en-GB" sz="1600" dirty="0"/>
              <a:t>- </a:t>
            </a:r>
            <a:r>
              <a:rPr lang="en-GB" sz="1600" dirty="0" err="1"/>
              <a:t>ceļš</a:t>
            </a:r>
            <a:r>
              <a:rPr lang="en-GB" sz="1600" dirty="0"/>
              <a:t> </a:t>
            </a:r>
            <a:r>
              <a:rPr lang="en-GB" sz="1600" dirty="0" err="1"/>
              <a:t>uz</a:t>
            </a:r>
            <a:r>
              <a:rPr lang="en-GB" sz="1600" dirty="0"/>
              <a:t> </a:t>
            </a:r>
            <a:r>
              <a:rPr lang="en-GB" sz="1600" dirty="0" err="1"/>
              <a:t>cilvēkam</a:t>
            </a:r>
            <a:r>
              <a:rPr lang="en-GB" sz="1600" dirty="0"/>
              <a:t> </a:t>
            </a:r>
            <a:r>
              <a:rPr lang="en-GB" sz="1600" dirty="0" err="1"/>
              <a:t>labvēlīgu</a:t>
            </a:r>
            <a:r>
              <a:rPr lang="en-GB" sz="1600" dirty="0"/>
              <a:t> </a:t>
            </a:r>
            <a:r>
              <a:rPr lang="en-GB" sz="1600" dirty="0" err="1"/>
              <a:t>mājokļa</a:t>
            </a:r>
            <a:r>
              <a:rPr lang="en-GB" sz="1600" dirty="0"/>
              <a:t> </a:t>
            </a:r>
            <a:r>
              <a:rPr lang="en-GB" sz="1600" dirty="0" err="1"/>
              <a:t>vidi</a:t>
            </a:r>
            <a:r>
              <a:rPr lang="en-GB" sz="1600" dirty="0"/>
              <a:t>.</a:t>
            </a:r>
          </a:p>
          <a:p>
            <a:pPr marL="0" indent="0">
              <a:buNone/>
            </a:pPr>
            <a:endParaRPr lang="en-GB" sz="1600"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10101478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29D52BA1-F4B6-43FC-9301-A9F65434BE41}"/>
              </a:ext>
            </a:extLst>
          </p:cNvPr>
          <p:cNvSpPr>
            <a:spLocks noGrp="1"/>
          </p:cNvSpPr>
          <p:nvPr>
            <p:ph type="subTitle" idx="1"/>
          </p:nvPr>
        </p:nvSpPr>
        <p:spPr>
          <a:xfrm>
            <a:off x="1524000" y="5334000"/>
            <a:ext cx="9144000" cy="842962"/>
          </a:xfrm>
        </p:spPr>
        <p:txBody>
          <a:bodyPr/>
          <a:lstStyle/>
          <a:p>
            <a:r>
              <a:rPr lang="en-GB" sz="1800" dirty="0" err="1">
                <a:solidFill>
                  <a:srgbClr val="646363"/>
                </a:solidFill>
                <a:effectLst/>
                <a:latin typeface="Proxima Nova"/>
                <a:ea typeface="Times New Roman" panose="02020603050405020304" pitchFamily="18" charset="0"/>
              </a:rPr>
              <a:t>Ēdamgalda</a:t>
            </a:r>
            <a:r>
              <a:rPr lang="en-GB" sz="1800" dirty="0">
                <a:solidFill>
                  <a:srgbClr val="646363"/>
                </a:solidFill>
                <a:effectLst/>
                <a:latin typeface="Proxima Nova"/>
                <a:ea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rPr>
              <a:t>augstums</a:t>
            </a:r>
            <a:r>
              <a:rPr lang="en-GB" sz="1800" dirty="0">
                <a:solidFill>
                  <a:srgbClr val="646363"/>
                </a:solidFill>
                <a:effectLst/>
                <a:latin typeface="Proxima Nova"/>
                <a:ea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rPr>
              <a:t>ir</a:t>
            </a:r>
            <a:r>
              <a:rPr lang="en-GB" sz="1800" dirty="0">
                <a:solidFill>
                  <a:srgbClr val="646363"/>
                </a:solidFill>
                <a:effectLst/>
                <a:latin typeface="Proxima Nova"/>
                <a:ea typeface="Times New Roman" panose="02020603050405020304" pitchFamily="18" charset="0"/>
              </a:rPr>
              <a:t> 75 cm, tam </a:t>
            </a:r>
            <a:r>
              <a:rPr lang="en-GB" sz="1800" dirty="0" err="1">
                <a:solidFill>
                  <a:srgbClr val="646363"/>
                </a:solidFill>
                <a:effectLst/>
                <a:latin typeface="Proxima Nova"/>
                <a:ea typeface="Times New Roman" panose="02020603050405020304" pitchFamily="18" charset="0"/>
              </a:rPr>
              <a:t>jābūt</a:t>
            </a:r>
            <a:r>
              <a:rPr lang="en-GB" sz="1800" dirty="0">
                <a:solidFill>
                  <a:srgbClr val="646363"/>
                </a:solidFill>
                <a:effectLst/>
                <a:latin typeface="Proxima Nova"/>
                <a:ea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rPr>
              <a:t>vismaz</a:t>
            </a:r>
            <a:r>
              <a:rPr lang="en-GB" sz="1800" dirty="0">
                <a:solidFill>
                  <a:srgbClr val="646363"/>
                </a:solidFill>
                <a:effectLst/>
                <a:latin typeface="Proxima Nova"/>
                <a:ea typeface="Times New Roman" panose="02020603050405020304" pitchFamily="18" charset="0"/>
              </a:rPr>
              <a:t> 100 cm </a:t>
            </a:r>
            <a:r>
              <a:rPr lang="en-GB" sz="1800" dirty="0" err="1">
                <a:solidFill>
                  <a:srgbClr val="646363"/>
                </a:solidFill>
                <a:effectLst/>
                <a:latin typeface="Proxima Nova"/>
                <a:ea typeface="Times New Roman" panose="02020603050405020304" pitchFamily="18" charset="0"/>
              </a:rPr>
              <a:t>attālumā</a:t>
            </a:r>
            <a:r>
              <a:rPr lang="en-GB" sz="1800" dirty="0">
                <a:solidFill>
                  <a:srgbClr val="646363"/>
                </a:solidFill>
                <a:effectLst/>
                <a:latin typeface="Proxima Nova"/>
                <a:ea typeface="Times New Roman" panose="02020603050405020304" pitchFamily="18" charset="0"/>
              </a:rPr>
              <a:t> no </a:t>
            </a:r>
            <a:r>
              <a:rPr lang="en-GB" sz="1800" dirty="0" err="1">
                <a:solidFill>
                  <a:srgbClr val="646363"/>
                </a:solidFill>
                <a:effectLst/>
                <a:latin typeface="Proxima Nova"/>
                <a:ea typeface="Times New Roman" panose="02020603050405020304" pitchFamily="18" charset="0"/>
              </a:rPr>
              <a:t>izlietnes</a:t>
            </a:r>
            <a:r>
              <a:rPr lang="en-GB" sz="1800" dirty="0">
                <a:solidFill>
                  <a:srgbClr val="646363"/>
                </a:solidFill>
                <a:effectLst/>
                <a:latin typeface="Proxima Nova"/>
                <a:ea typeface="Times New Roman" panose="02020603050405020304" pitchFamily="18" charset="0"/>
              </a:rPr>
              <a:t> un 90 cm </a:t>
            </a:r>
            <a:r>
              <a:rPr lang="en-GB" sz="1800" dirty="0" err="1">
                <a:solidFill>
                  <a:srgbClr val="646363"/>
                </a:solidFill>
                <a:effectLst/>
                <a:latin typeface="Proxima Nova"/>
                <a:ea typeface="Times New Roman" panose="02020603050405020304" pitchFamily="18" charset="0"/>
              </a:rPr>
              <a:t>attālumā</a:t>
            </a:r>
            <a:r>
              <a:rPr lang="en-GB" sz="1800" dirty="0">
                <a:solidFill>
                  <a:srgbClr val="646363"/>
                </a:solidFill>
                <a:effectLst/>
                <a:latin typeface="Proxima Nova"/>
                <a:ea typeface="Times New Roman" panose="02020603050405020304" pitchFamily="18" charset="0"/>
              </a:rPr>
              <a:t> no </a:t>
            </a:r>
            <a:r>
              <a:rPr lang="en-GB" sz="1800" dirty="0" err="1">
                <a:solidFill>
                  <a:srgbClr val="646363"/>
                </a:solidFill>
                <a:effectLst/>
                <a:latin typeface="Proxima Nova"/>
                <a:ea typeface="Times New Roman" panose="02020603050405020304" pitchFamily="18" charset="0"/>
              </a:rPr>
              <a:t>darba</a:t>
            </a:r>
            <a:r>
              <a:rPr lang="en-GB" sz="1800" dirty="0">
                <a:solidFill>
                  <a:srgbClr val="646363"/>
                </a:solidFill>
                <a:effectLst/>
                <a:latin typeface="Proxima Nova"/>
                <a:ea typeface="Times New Roman" panose="02020603050405020304" pitchFamily="18" charset="0"/>
              </a:rPr>
              <a:t> zonas.</a:t>
            </a:r>
            <a:endParaRPr lang="en-GB" sz="1800" dirty="0">
              <a:effectLst/>
              <a:latin typeface="Times New Roman" panose="02020603050405020304" pitchFamily="18" charset="0"/>
              <a:ea typeface="Times New Roman" panose="02020603050405020304" pitchFamily="18" charset="0"/>
            </a:endParaRPr>
          </a:p>
          <a:p>
            <a:endParaRPr lang="en-GB" dirty="0"/>
          </a:p>
        </p:txBody>
      </p:sp>
      <p:pic>
        <p:nvPicPr>
          <p:cNvPr id="4" name="Content Placeholder 3">
            <a:extLst>
              <a:ext uri="{FF2B5EF4-FFF2-40B4-BE49-F238E27FC236}">
                <a16:creationId xmlns:a16="http://schemas.microsoft.com/office/drawing/2014/main" id="{64725451-E011-4DD7-B326-A97D0DCCC14C}"/>
              </a:ext>
            </a:extLst>
          </p:cNvPr>
          <p:cNvPicPr>
            <a:picLocks noGrp="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2548658" y="831273"/>
            <a:ext cx="7385051" cy="3904818"/>
          </a:xfrm>
          <a:prstGeom prst="rect">
            <a:avLst/>
          </a:prstGeom>
          <a:noFill/>
          <a:ln>
            <a:noFill/>
          </a:ln>
        </p:spPr>
      </p:pic>
    </p:spTree>
    <p:extLst>
      <p:ext uri="{BB962C8B-B14F-4D97-AF65-F5344CB8AC3E}">
        <p14:creationId xmlns:p14="http://schemas.microsoft.com/office/powerpoint/2010/main" val="1238117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A6C8D-42CD-4B3E-A656-9E7D525F0C74}"/>
              </a:ext>
            </a:extLst>
          </p:cNvPr>
          <p:cNvSpPr>
            <a:spLocks noGrp="1"/>
          </p:cNvSpPr>
          <p:nvPr>
            <p:ph type="title"/>
          </p:nvPr>
        </p:nvSpPr>
        <p:spPr/>
        <p:txBody>
          <a:bodyPr/>
          <a:lstStyle/>
          <a:p>
            <a:pPr algn="ctr"/>
            <a:r>
              <a:rPr lang="en-GB" dirty="0"/>
              <a:t>++++++++++</a:t>
            </a:r>
          </a:p>
        </p:txBody>
      </p:sp>
      <p:sp>
        <p:nvSpPr>
          <p:cNvPr id="3" name="Content Placeholder 2">
            <a:extLst>
              <a:ext uri="{FF2B5EF4-FFF2-40B4-BE49-F238E27FC236}">
                <a16:creationId xmlns:a16="http://schemas.microsoft.com/office/drawing/2014/main" id="{C244D3C9-6CCE-4FBB-B5C3-D2D2EA9865FE}"/>
              </a:ext>
            </a:extLst>
          </p:cNvPr>
          <p:cNvSpPr>
            <a:spLocks noGrp="1"/>
          </p:cNvSpPr>
          <p:nvPr>
            <p:ph idx="1"/>
          </p:nvPr>
        </p:nvSpPr>
        <p:spPr/>
        <p:txBody>
          <a:bodyPr/>
          <a:lstStyle/>
          <a:p>
            <a:pPr algn="l">
              <a:buFont typeface="Arial" panose="020B0604020202020204" pitchFamily="34" charset="0"/>
              <a:buChar char="•"/>
            </a:pPr>
            <a:r>
              <a:rPr lang="lv-LV" sz="2000" b="0" i="0" dirty="0">
                <a:solidFill>
                  <a:schemeClr val="accent1">
                    <a:lumMod val="75000"/>
                  </a:schemeClr>
                </a:solidFill>
                <a:effectLst/>
                <a:latin typeface="Roboto"/>
              </a:rPr>
              <a:t>var kontrolēt, kas notiek pārējā dzīvoklī, piemēram, ko dara bērni vai viesi (var ērti ar visiem sarunāties, nav jāsabļaustās);</a:t>
            </a:r>
          </a:p>
          <a:p>
            <a:pPr algn="l">
              <a:buFont typeface="Arial" panose="020B0604020202020204" pitchFamily="34" charset="0"/>
              <a:buChar char="•"/>
            </a:pPr>
            <a:r>
              <a:rPr lang="lv-LV" sz="2000" b="0" i="0" dirty="0">
                <a:solidFill>
                  <a:schemeClr val="accent1">
                    <a:lumMod val="75000"/>
                  </a:schemeClr>
                </a:solidFill>
                <a:effectLst/>
                <a:latin typeface="Roboto"/>
              </a:rPr>
              <a:t>labs risinājums mazām virtuvēm un maziem dzīvokļiem – iegūta plašāka telpa;</a:t>
            </a:r>
          </a:p>
          <a:p>
            <a:pPr algn="l">
              <a:buFont typeface="Arial" panose="020B0604020202020204" pitchFamily="34" charset="0"/>
              <a:buChar char="•"/>
            </a:pPr>
            <a:r>
              <a:rPr lang="lv-LV" sz="2000" b="0" i="0" dirty="0">
                <a:solidFill>
                  <a:schemeClr val="accent1">
                    <a:lumMod val="75000"/>
                  </a:schemeClr>
                </a:solidFill>
                <a:effectLst/>
                <a:latin typeface="Roboto"/>
              </a:rPr>
              <a:t>atvērtā tipa virtuve mājas saimniekus "iedresē" allaž uzturēt telpās kārtību, jo īpaši pēc gatavošanas.</a:t>
            </a:r>
          </a:p>
          <a:p>
            <a:endParaRPr lang="en-GB" dirty="0"/>
          </a:p>
        </p:txBody>
      </p:sp>
    </p:spTree>
    <p:extLst>
      <p:ext uri="{BB962C8B-B14F-4D97-AF65-F5344CB8AC3E}">
        <p14:creationId xmlns:p14="http://schemas.microsoft.com/office/powerpoint/2010/main" val="2970890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A91F6-B290-43B1-AFE4-8218C68922B5}"/>
              </a:ext>
            </a:extLst>
          </p:cNvPr>
          <p:cNvSpPr>
            <a:spLocks noGrp="1"/>
          </p:cNvSpPr>
          <p:nvPr>
            <p:ph type="title"/>
          </p:nvPr>
        </p:nvSpPr>
        <p:spPr>
          <a:xfrm>
            <a:off x="838200" y="365126"/>
            <a:ext cx="10515600" cy="784802"/>
          </a:xfrm>
        </p:spPr>
        <p:txBody>
          <a:bodyPr/>
          <a:lstStyle/>
          <a:p>
            <a:pPr algn="ctr"/>
            <a:r>
              <a:rPr lang="en-GB" dirty="0"/>
              <a:t>------------</a:t>
            </a:r>
          </a:p>
        </p:txBody>
      </p:sp>
      <p:sp>
        <p:nvSpPr>
          <p:cNvPr id="3" name="Content Placeholder 2">
            <a:extLst>
              <a:ext uri="{FF2B5EF4-FFF2-40B4-BE49-F238E27FC236}">
                <a16:creationId xmlns:a16="http://schemas.microsoft.com/office/drawing/2014/main" id="{E740E2FB-34E5-4EF5-AB01-90897CA57713}"/>
              </a:ext>
            </a:extLst>
          </p:cNvPr>
          <p:cNvSpPr>
            <a:spLocks noGrp="1"/>
          </p:cNvSpPr>
          <p:nvPr>
            <p:ph idx="1"/>
          </p:nvPr>
        </p:nvSpPr>
        <p:spPr/>
        <p:txBody>
          <a:bodyPr>
            <a:normAutofit fontScale="92500" lnSpcReduction="20000"/>
          </a:bodyPr>
          <a:lstStyle/>
          <a:p>
            <a:pPr algn="l">
              <a:buFont typeface="Arial" panose="020B0604020202020204" pitchFamily="34" charset="0"/>
              <a:buChar char="•"/>
            </a:pPr>
            <a:r>
              <a:rPr lang="lv-LV" sz="2600" b="0" i="0" dirty="0">
                <a:solidFill>
                  <a:schemeClr val="accent6">
                    <a:lumMod val="75000"/>
                  </a:schemeClr>
                </a:solidFill>
                <a:effectLst/>
                <a:latin typeface="Roboto"/>
              </a:rPr>
              <a:t>gatavošanās laikā aromāti izplatās pa visu telpu;</a:t>
            </a:r>
          </a:p>
          <a:p>
            <a:pPr algn="l">
              <a:buFont typeface="Arial" panose="020B0604020202020204" pitchFamily="34" charset="0"/>
              <a:buChar char="•"/>
            </a:pPr>
            <a:r>
              <a:rPr lang="lv-LV" sz="2600" b="0" i="0" dirty="0">
                <a:solidFill>
                  <a:schemeClr val="accent6">
                    <a:lumMod val="75000"/>
                  </a:schemeClr>
                </a:solidFill>
                <a:effectLst/>
                <a:latin typeface="Roboto"/>
              </a:rPr>
              <a:t>dzīvojamajā zonā ir dzirdams troksnis no dažādām virtuves ierīcēm vai pavāra darbības. Piemēram, uz pannas čurkstēs gaļa, darbosies trauku mazgājamā mašīna, vārīsies ūdens tējkannā utt.;</a:t>
            </a:r>
          </a:p>
          <a:p>
            <a:pPr algn="l">
              <a:buFont typeface="Arial" panose="020B0604020202020204" pitchFamily="34" charset="0"/>
              <a:buChar char="•"/>
            </a:pPr>
            <a:r>
              <a:rPr lang="lv-LV" sz="2600" b="0" i="0" dirty="0">
                <a:solidFill>
                  <a:schemeClr val="accent6">
                    <a:lumMod val="75000"/>
                  </a:schemeClr>
                </a:solidFill>
                <a:effectLst/>
                <a:latin typeface="Roboto"/>
              </a:rPr>
              <a:t>ja pa nakti viesi paliks viesistabā, kas apvienota ar virtuvi, tad tie nevarēs normāli izgulēties, jo virtuvē jau no paša rīta kāds rosīsies;</a:t>
            </a:r>
          </a:p>
          <a:p>
            <a:pPr algn="l">
              <a:buFont typeface="Arial" panose="020B0604020202020204" pitchFamily="34" charset="0"/>
              <a:buChar char="•"/>
            </a:pPr>
            <a:r>
              <a:rPr lang="lv-LV" sz="2600" b="0" i="0" dirty="0">
                <a:solidFill>
                  <a:schemeClr val="accent6">
                    <a:lumMod val="75000"/>
                  </a:schemeClr>
                </a:solidFill>
                <a:effectLst/>
                <a:latin typeface="Roboto"/>
              </a:rPr>
              <a:t>telpa būs ļoti karsta. Piekritīsiet, ka gatavošanas laikā vismaz virtuves daļā kļūst ļoti karsti, tāpēc rēķinies, ka karstums no virtuves daļas izplatīsies arī pārējā telpā;</a:t>
            </a:r>
          </a:p>
          <a:p>
            <a:pPr algn="l">
              <a:buFont typeface="Arial" panose="020B0604020202020204" pitchFamily="34" charset="0"/>
              <a:buChar char="•"/>
            </a:pPr>
            <a:r>
              <a:rPr lang="lv-LV" sz="2600" b="0" i="0" dirty="0">
                <a:solidFill>
                  <a:schemeClr val="accent6">
                    <a:lumMod val="75000"/>
                  </a:schemeClr>
                </a:solidFill>
                <a:effectLst/>
                <a:latin typeface="Roboto"/>
              </a:rPr>
              <a:t>viesiem viss būs kā uz delnas – tai skaitā kāds nenomazgāts šķīvis, katls vai nošmulētā plīts;</a:t>
            </a:r>
          </a:p>
          <a:p>
            <a:pPr algn="l">
              <a:buFont typeface="Arial" panose="020B0604020202020204" pitchFamily="34" charset="0"/>
              <a:buChar char="•"/>
            </a:pPr>
            <a:r>
              <a:rPr lang="lv-LV" sz="2600" b="0" i="0" dirty="0">
                <a:solidFill>
                  <a:schemeClr val="accent6">
                    <a:lumMod val="75000"/>
                  </a:schemeClr>
                </a:solidFill>
                <a:effectLst/>
                <a:latin typeface="Roboto"/>
              </a:rPr>
              <a:t>nav privātuma – ja esi no tiem, kuriem patīk virtuvē rosīties vienatnē, tad šajā gadījumā mājās būsi kā uz skatuves.</a:t>
            </a:r>
          </a:p>
          <a:p>
            <a:endParaRPr lang="en-GB" dirty="0"/>
          </a:p>
        </p:txBody>
      </p:sp>
    </p:spTree>
    <p:extLst>
      <p:ext uri="{BB962C8B-B14F-4D97-AF65-F5344CB8AC3E}">
        <p14:creationId xmlns:p14="http://schemas.microsoft.com/office/powerpoint/2010/main" val="8130493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FBC4AC68-FF67-4A90-8808-DD127C928E8A}"/>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99855" y="762000"/>
            <a:ext cx="8603671" cy="5382419"/>
          </a:xfrm>
          <a:prstGeom prst="rect">
            <a:avLst/>
          </a:prstGeom>
          <a:noFill/>
          <a:ln>
            <a:noFill/>
          </a:ln>
        </p:spPr>
      </p:pic>
    </p:spTree>
    <p:extLst>
      <p:ext uri="{BB962C8B-B14F-4D97-AF65-F5344CB8AC3E}">
        <p14:creationId xmlns:p14="http://schemas.microsoft.com/office/powerpoint/2010/main" val="3541378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8C46F-E17F-4E66-89B3-74CEC158F93E}"/>
              </a:ext>
            </a:extLst>
          </p:cNvPr>
          <p:cNvSpPr>
            <a:spLocks noGrp="1"/>
          </p:cNvSpPr>
          <p:nvPr>
            <p:ph type="title"/>
          </p:nvPr>
        </p:nvSpPr>
        <p:spPr/>
        <p:txBody>
          <a:bodyPr>
            <a:normAutofit/>
          </a:bodyPr>
          <a:lstStyle/>
          <a:p>
            <a:pPr algn="ctr"/>
            <a:r>
              <a:rPr lang="en-GB" sz="2800" b="1" dirty="0"/>
              <a:t>INFO</a:t>
            </a:r>
          </a:p>
        </p:txBody>
      </p:sp>
      <p:sp>
        <p:nvSpPr>
          <p:cNvPr id="3" name="Content Placeholder 2">
            <a:extLst>
              <a:ext uri="{FF2B5EF4-FFF2-40B4-BE49-F238E27FC236}">
                <a16:creationId xmlns:a16="http://schemas.microsoft.com/office/drawing/2014/main" id="{1C92BF07-750B-4567-BA0F-4E9E9923B298}"/>
              </a:ext>
            </a:extLst>
          </p:cNvPr>
          <p:cNvSpPr>
            <a:spLocks noGrp="1"/>
          </p:cNvSpPr>
          <p:nvPr>
            <p:ph idx="1"/>
          </p:nvPr>
        </p:nvSpPr>
        <p:spPr/>
        <p:txBody>
          <a:bodyPr/>
          <a:lstStyle/>
          <a:p>
            <a:r>
              <a:rPr lang="en-GB"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https://www.youtube.com/watch?v=AfWqgRldOFQ</a:t>
            </a:r>
            <a:endParaRPr lang="en-GB"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800" dirty="0"/>
              <a:t>Video- </a:t>
            </a:r>
            <a:r>
              <a:rPr lang="en-GB" sz="1800" dirty="0" err="1"/>
              <a:t>dizainera</a:t>
            </a:r>
            <a:r>
              <a:rPr lang="en-GB" sz="1800" dirty="0"/>
              <a:t> </a:t>
            </a:r>
            <a:r>
              <a:rPr lang="en-GB" sz="1800" dirty="0" err="1"/>
              <a:t>padoms</a:t>
            </a:r>
            <a:r>
              <a:rPr lang="en-GB" sz="1800" dirty="0"/>
              <a:t> </a:t>
            </a:r>
            <a:r>
              <a:rPr lang="en-GB" sz="1800" dirty="0" err="1"/>
              <a:t>virtuves</a:t>
            </a:r>
            <a:r>
              <a:rPr lang="en-GB" sz="1800" dirty="0"/>
              <a:t> </a:t>
            </a:r>
            <a:r>
              <a:rPr lang="en-GB" sz="1800" dirty="0" err="1"/>
              <a:t>iekārtošanā</a:t>
            </a:r>
            <a:endParaRPr lang="en-GB" sz="1800" dirty="0"/>
          </a:p>
          <a:p>
            <a:pPr marL="0" indent="0">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https://blog.swedbank.lv/maja/baibas-prindules-rences-padomi-522</a:t>
            </a:r>
            <a:endParaRPr lang="en-GB"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3824921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37244-5DBB-4E4C-8DCC-6652B0196A26}"/>
              </a:ext>
            </a:extLst>
          </p:cNvPr>
          <p:cNvSpPr>
            <a:spLocks noGrp="1"/>
          </p:cNvSpPr>
          <p:nvPr>
            <p:ph type="ctrTitle"/>
          </p:nvPr>
        </p:nvSpPr>
        <p:spPr>
          <a:xfrm>
            <a:off x="1524000" y="845128"/>
            <a:ext cx="8492836" cy="1080582"/>
          </a:xfrm>
        </p:spPr>
        <p:txBody>
          <a:bodyPr>
            <a:normAutofit/>
          </a:bodyPr>
          <a:lstStyle/>
          <a:p>
            <a:r>
              <a:rPr lang="en-GB" sz="2800" b="1" dirty="0"/>
              <a:t>FUNKCIONALITĀTE</a:t>
            </a:r>
          </a:p>
        </p:txBody>
      </p:sp>
      <p:sp>
        <p:nvSpPr>
          <p:cNvPr id="3" name="Subtitle 2">
            <a:extLst>
              <a:ext uri="{FF2B5EF4-FFF2-40B4-BE49-F238E27FC236}">
                <a16:creationId xmlns:a16="http://schemas.microsoft.com/office/drawing/2014/main" id="{D5EB6371-447C-4BF5-ABD1-F8E70B6696BA}"/>
              </a:ext>
            </a:extLst>
          </p:cNvPr>
          <p:cNvSpPr>
            <a:spLocks noGrp="1"/>
          </p:cNvSpPr>
          <p:nvPr>
            <p:ph type="subTitle" idx="1"/>
          </p:nvPr>
        </p:nvSpPr>
        <p:spPr>
          <a:xfrm>
            <a:off x="1524000" y="2673927"/>
            <a:ext cx="9144000" cy="2583873"/>
          </a:xfrm>
        </p:spPr>
        <p:txBody>
          <a:bodyPr>
            <a:normAutofit fontScale="92500" lnSpcReduction="20000"/>
          </a:bodyPr>
          <a:lstStyle/>
          <a:p>
            <a:r>
              <a:rPr lang="en-GB" dirty="0">
                <a:solidFill>
                  <a:srgbClr val="444444"/>
                </a:solidFill>
                <a:latin typeface="Play"/>
              </a:rPr>
              <a:t>K</a:t>
            </a:r>
            <a:r>
              <a:rPr lang="lv-LV" b="0" i="0" dirty="0">
                <a:solidFill>
                  <a:srgbClr val="444444"/>
                </a:solidFill>
                <a:effectLst/>
                <a:latin typeface="Play"/>
              </a:rPr>
              <a:t>ādam nolūkam plānots virtuvi izmantot</a:t>
            </a:r>
            <a:r>
              <a:rPr lang="en-GB" b="0" i="0" dirty="0">
                <a:solidFill>
                  <a:srgbClr val="444444"/>
                </a:solidFill>
                <a:effectLst/>
                <a:latin typeface="Play"/>
              </a:rPr>
              <a:t>?</a:t>
            </a:r>
          </a:p>
          <a:p>
            <a:r>
              <a:rPr lang="lv-LV" b="0" i="0" dirty="0">
                <a:solidFill>
                  <a:srgbClr val="444444"/>
                </a:solidFill>
                <a:effectLst/>
                <a:latin typeface="Play"/>
              </a:rPr>
              <a:t> </a:t>
            </a:r>
            <a:r>
              <a:rPr lang="en-GB" b="0" i="0" dirty="0">
                <a:solidFill>
                  <a:srgbClr val="444444"/>
                </a:solidFill>
                <a:effectLst/>
                <a:latin typeface="Play"/>
              </a:rPr>
              <a:t>-</a:t>
            </a:r>
            <a:r>
              <a:rPr lang="lv-LV" b="0" i="0" dirty="0">
                <a:solidFill>
                  <a:srgbClr val="444444"/>
                </a:solidFill>
                <a:effectLst/>
                <a:latin typeface="Play"/>
              </a:rPr>
              <a:t> vieta kulinārajiem eksperimenti, </a:t>
            </a:r>
            <a:endParaRPr lang="en-GB" b="0" i="0" dirty="0">
              <a:solidFill>
                <a:srgbClr val="444444"/>
              </a:solidFill>
              <a:effectLst/>
              <a:latin typeface="Play"/>
            </a:endParaRPr>
          </a:p>
          <a:p>
            <a:r>
              <a:rPr lang="lv-LV" b="0" i="0" dirty="0">
                <a:solidFill>
                  <a:srgbClr val="444444"/>
                </a:solidFill>
                <a:effectLst/>
                <a:latin typeface="Play"/>
              </a:rPr>
              <a:t> – vieta saviesīgai pasēdēšanai ar draugiem</a:t>
            </a:r>
            <a:endParaRPr lang="en-GB" b="0" i="0" dirty="0">
              <a:solidFill>
                <a:srgbClr val="444444"/>
              </a:solidFill>
              <a:effectLst/>
              <a:latin typeface="Play"/>
            </a:endParaRPr>
          </a:p>
          <a:p>
            <a:r>
              <a:rPr lang="en-GB" dirty="0">
                <a:solidFill>
                  <a:srgbClr val="444444"/>
                </a:solidFill>
                <a:latin typeface="Play"/>
              </a:rPr>
              <a:t>-</a:t>
            </a:r>
            <a:r>
              <a:rPr lang="en-GB" dirty="0" err="1">
                <a:solidFill>
                  <a:srgbClr val="444444"/>
                </a:solidFill>
                <a:latin typeface="Play"/>
              </a:rPr>
              <a:t>vieta</a:t>
            </a:r>
            <a:r>
              <a:rPr lang="lv-LV" b="0" i="0" dirty="0">
                <a:solidFill>
                  <a:srgbClr val="444444"/>
                </a:solidFill>
                <a:effectLst/>
                <a:latin typeface="Play"/>
              </a:rPr>
              <a:t> svaigi pagatavotai kafijai</a:t>
            </a:r>
            <a:r>
              <a:rPr lang="en-GB" b="0" i="0" dirty="0">
                <a:solidFill>
                  <a:srgbClr val="444444"/>
                </a:solidFill>
                <a:effectLst/>
                <a:latin typeface="Play"/>
              </a:rPr>
              <a:t> </a:t>
            </a:r>
            <a:r>
              <a:rPr lang="en-GB" b="0" i="0" dirty="0" err="1">
                <a:solidFill>
                  <a:srgbClr val="444444"/>
                </a:solidFill>
                <a:effectLst/>
                <a:latin typeface="Play"/>
              </a:rPr>
              <a:t>vai</a:t>
            </a:r>
            <a:r>
              <a:rPr lang="en-GB" b="0" i="0" dirty="0">
                <a:solidFill>
                  <a:srgbClr val="444444"/>
                </a:solidFill>
                <a:effectLst/>
                <a:latin typeface="Play"/>
              </a:rPr>
              <a:t> </a:t>
            </a:r>
            <a:r>
              <a:rPr lang="en-GB" b="0" i="0" dirty="0" err="1">
                <a:solidFill>
                  <a:srgbClr val="444444"/>
                </a:solidFill>
                <a:effectLst/>
                <a:latin typeface="Play"/>
              </a:rPr>
              <a:t>picām</a:t>
            </a:r>
            <a:r>
              <a:rPr lang="en-GB" b="0" i="0" dirty="0">
                <a:solidFill>
                  <a:srgbClr val="444444"/>
                </a:solidFill>
                <a:effectLst/>
                <a:latin typeface="Play"/>
              </a:rPr>
              <a:t>, </a:t>
            </a:r>
            <a:r>
              <a:rPr lang="en-GB" b="0" i="0" dirty="0" err="1">
                <a:solidFill>
                  <a:srgbClr val="444444"/>
                </a:solidFill>
                <a:effectLst/>
                <a:latin typeface="Play"/>
              </a:rPr>
              <a:t>karstmaizēm</a:t>
            </a:r>
            <a:endParaRPr lang="en-GB" b="0" i="0" dirty="0">
              <a:solidFill>
                <a:srgbClr val="444444"/>
              </a:solidFill>
              <a:effectLst/>
              <a:latin typeface="Play"/>
            </a:endParaRPr>
          </a:p>
          <a:p>
            <a:pPr marL="342900" indent="-342900">
              <a:buFontTx/>
              <a:buChar char="-"/>
            </a:pPr>
            <a:r>
              <a:rPr lang="en-GB" dirty="0" err="1">
                <a:solidFill>
                  <a:srgbClr val="444444"/>
                </a:solidFill>
                <a:latin typeface="Play"/>
              </a:rPr>
              <a:t>vieta</a:t>
            </a:r>
            <a:r>
              <a:rPr lang="en-GB" dirty="0">
                <a:solidFill>
                  <a:srgbClr val="444444"/>
                </a:solidFill>
                <a:latin typeface="Play"/>
              </a:rPr>
              <a:t>, </a:t>
            </a:r>
            <a:r>
              <a:rPr lang="en-GB" dirty="0" err="1">
                <a:solidFill>
                  <a:srgbClr val="444444"/>
                </a:solidFill>
                <a:latin typeface="Play"/>
              </a:rPr>
              <a:t>kur</a:t>
            </a:r>
            <a:r>
              <a:rPr lang="en-GB" dirty="0">
                <a:solidFill>
                  <a:srgbClr val="444444"/>
                </a:solidFill>
                <a:latin typeface="Play"/>
              </a:rPr>
              <a:t> </a:t>
            </a:r>
            <a:r>
              <a:rPr lang="en-GB" dirty="0" err="1">
                <a:solidFill>
                  <a:srgbClr val="444444"/>
                </a:solidFill>
                <a:latin typeface="Play"/>
              </a:rPr>
              <a:t>komunicēt</a:t>
            </a:r>
            <a:r>
              <a:rPr lang="en-GB" dirty="0">
                <a:solidFill>
                  <a:srgbClr val="444444"/>
                </a:solidFill>
                <a:latin typeface="Play"/>
              </a:rPr>
              <a:t> un </a:t>
            </a:r>
            <a:r>
              <a:rPr lang="en-GB" dirty="0" err="1">
                <a:solidFill>
                  <a:srgbClr val="444444"/>
                </a:solidFill>
                <a:latin typeface="Play"/>
              </a:rPr>
              <a:t>pastrādāt</a:t>
            </a:r>
            <a:r>
              <a:rPr lang="en-GB" dirty="0">
                <a:solidFill>
                  <a:srgbClr val="444444"/>
                </a:solidFill>
                <a:latin typeface="Play"/>
              </a:rPr>
              <a:t> </a:t>
            </a:r>
          </a:p>
          <a:p>
            <a:r>
              <a:rPr lang="en-GB" dirty="0">
                <a:solidFill>
                  <a:schemeClr val="accent5">
                    <a:lumMod val="75000"/>
                  </a:schemeClr>
                </a:solidFill>
                <a:latin typeface="Play"/>
              </a:rPr>
              <a:t>S</a:t>
            </a:r>
            <a:r>
              <a:rPr lang="lv-LV" b="0" i="0" dirty="0">
                <a:solidFill>
                  <a:schemeClr val="accent5">
                    <a:lumMod val="75000"/>
                  </a:schemeClr>
                </a:solidFill>
                <a:effectLst/>
                <a:latin typeface="Play"/>
              </a:rPr>
              <a:t>adalīt funkcionālajās zonās</a:t>
            </a:r>
            <a:r>
              <a:rPr lang="en-GB" b="0" i="0" dirty="0">
                <a:solidFill>
                  <a:schemeClr val="accent5">
                    <a:lumMod val="75000"/>
                  </a:schemeClr>
                </a:solidFill>
                <a:effectLst/>
                <a:latin typeface="Play"/>
              </a:rPr>
              <a:t>:</a:t>
            </a:r>
          </a:p>
          <a:p>
            <a:r>
              <a:rPr lang="lv-LV" b="0" i="0" dirty="0">
                <a:solidFill>
                  <a:schemeClr val="accent5">
                    <a:lumMod val="75000"/>
                  </a:schemeClr>
                </a:solidFill>
                <a:effectLst/>
                <a:latin typeface="Play"/>
              </a:rPr>
              <a:t> uzglabāšanai, gatavošanai, mazgāšanai, ēšanai, darbam un atpūtai</a:t>
            </a:r>
            <a:endParaRPr lang="en-GB" dirty="0">
              <a:solidFill>
                <a:schemeClr val="accent5">
                  <a:lumMod val="75000"/>
                </a:schemeClr>
              </a:solidFill>
            </a:endParaRPr>
          </a:p>
        </p:txBody>
      </p:sp>
    </p:spTree>
    <p:extLst>
      <p:ext uri="{BB962C8B-B14F-4D97-AF65-F5344CB8AC3E}">
        <p14:creationId xmlns:p14="http://schemas.microsoft.com/office/powerpoint/2010/main" val="31941405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2CCE1B34-3792-4659-8CC0-83207F4A6FBF}"/>
              </a:ext>
            </a:extLst>
          </p:cNvPr>
          <p:cNvSpPr>
            <a:spLocks noGrp="1"/>
          </p:cNvSpPr>
          <p:nvPr>
            <p:ph type="subTitle" idx="1"/>
          </p:nvPr>
        </p:nvSpPr>
        <p:spPr>
          <a:xfrm>
            <a:off x="1524000" y="4904509"/>
            <a:ext cx="9116291" cy="1205345"/>
          </a:xfrm>
        </p:spPr>
        <p:txBody>
          <a:bodyPr/>
          <a:lstStyle/>
          <a:p>
            <a:r>
              <a:rPr lang="en-GB" sz="1800" dirty="0">
                <a:solidFill>
                  <a:srgbClr val="646363"/>
                </a:solidFill>
                <a:effectLst/>
                <a:latin typeface="Proxima Nova"/>
                <a:ea typeface="Times New Roman" panose="02020603050405020304" pitchFamily="18" charset="0"/>
                <a:cs typeface="Times New Roman" panose="02020603050405020304" pitchFamily="18" charset="0"/>
              </a:rPr>
              <a:t> Zonas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ir</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apzīmētas</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dažādās</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krāsās</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pelēka</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Krājumi</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a:t>
            </a:r>
          </a:p>
          <a:p>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oranža</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Krātuve</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zila -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Mazgāšana</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a:t>
            </a:r>
          </a:p>
          <a:p>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dzeltena</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Darba</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sarkana</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Gatavošana</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pic>
        <p:nvPicPr>
          <p:cNvPr id="4" name="Content Placeholder 3">
            <a:extLst>
              <a:ext uri="{FF2B5EF4-FFF2-40B4-BE49-F238E27FC236}">
                <a16:creationId xmlns:a16="http://schemas.microsoft.com/office/drawing/2014/main" id="{AFDA0C49-B58D-41C4-A2EE-941F63AFBB62}"/>
              </a:ext>
            </a:extLst>
          </p:cNvPr>
          <p:cNvPicPr>
            <a:picLocks noGrp="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2424545" y="-222682"/>
            <a:ext cx="7620000" cy="4210050"/>
          </a:xfrm>
          <a:prstGeom prst="rect">
            <a:avLst/>
          </a:prstGeom>
          <a:noFill/>
          <a:ln>
            <a:noFill/>
          </a:ln>
        </p:spPr>
      </p:pic>
    </p:spTree>
    <p:extLst>
      <p:ext uri="{BB962C8B-B14F-4D97-AF65-F5344CB8AC3E}">
        <p14:creationId xmlns:p14="http://schemas.microsoft.com/office/powerpoint/2010/main" val="3012147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BF8B446-F762-4D8D-9A46-DD915A23836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202873" y="1149927"/>
            <a:ext cx="7176654" cy="4475018"/>
          </a:xfrm>
          <a:prstGeom prst="rect">
            <a:avLst/>
          </a:prstGeom>
          <a:noFill/>
          <a:ln>
            <a:noFill/>
          </a:ln>
        </p:spPr>
      </p:pic>
    </p:spTree>
    <p:extLst>
      <p:ext uri="{BB962C8B-B14F-4D97-AF65-F5344CB8AC3E}">
        <p14:creationId xmlns:p14="http://schemas.microsoft.com/office/powerpoint/2010/main" val="40047432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58C3DD0E-76CB-44E4-90F4-DCEF0D88D15E}"/>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90801" y="1149927"/>
            <a:ext cx="6404772" cy="4819073"/>
          </a:xfrm>
          <a:prstGeom prst="rect">
            <a:avLst/>
          </a:prstGeom>
          <a:noFill/>
          <a:ln>
            <a:noFill/>
          </a:ln>
        </p:spPr>
      </p:pic>
    </p:spTree>
    <p:extLst>
      <p:ext uri="{BB962C8B-B14F-4D97-AF65-F5344CB8AC3E}">
        <p14:creationId xmlns:p14="http://schemas.microsoft.com/office/powerpoint/2010/main" val="2942456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15A3B57D-6E5A-4971-A047-80054FB73F49}"/>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55274" y="1565563"/>
            <a:ext cx="7800108" cy="4611399"/>
          </a:xfrm>
          <a:prstGeom prst="rect">
            <a:avLst/>
          </a:prstGeom>
          <a:noFill/>
          <a:ln>
            <a:noFill/>
          </a:ln>
        </p:spPr>
      </p:pic>
    </p:spTree>
    <p:extLst>
      <p:ext uri="{BB962C8B-B14F-4D97-AF65-F5344CB8AC3E}">
        <p14:creationId xmlns:p14="http://schemas.microsoft.com/office/powerpoint/2010/main" val="2287579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E0F17-028B-413E-8232-664FC052005E}"/>
              </a:ext>
            </a:extLst>
          </p:cNvPr>
          <p:cNvSpPr>
            <a:spLocks noGrp="1"/>
          </p:cNvSpPr>
          <p:nvPr>
            <p:ph type="ctrTitle"/>
          </p:nvPr>
        </p:nvSpPr>
        <p:spPr>
          <a:xfrm>
            <a:off x="1524000" y="637309"/>
            <a:ext cx="9144000" cy="1163782"/>
          </a:xfrm>
        </p:spPr>
        <p:txBody>
          <a:bodyPr>
            <a:normAutofit/>
          </a:bodyPr>
          <a:lstStyle/>
          <a:p>
            <a:r>
              <a:rPr lang="en-GB" sz="2800" b="1" dirty="0"/>
              <a:t>ERGONOMIKA</a:t>
            </a:r>
          </a:p>
        </p:txBody>
      </p:sp>
      <p:sp>
        <p:nvSpPr>
          <p:cNvPr id="3" name="Subtitle 2">
            <a:extLst>
              <a:ext uri="{FF2B5EF4-FFF2-40B4-BE49-F238E27FC236}">
                <a16:creationId xmlns:a16="http://schemas.microsoft.com/office/drawing/2014/main" id="{1542D606-BF0A-484D-8779-12D63A86198A}"/>
              </a:ext>
            </a:extLst>
          </p:cNvPr>
          <p:cNvSpPr>
            <a:spLocks noGrp="1"/>
          </p:cNvSpPr>
          <p:nvPr>
            <p:ph type="subTitle" idx="1"/>
          </p:nvPr>
        </p:nvSpPr>
        <p:spPr>
          <a:xfrm>
            <a:off x="1524000" y="1801091"/>
            <a:ext cx="9144000" cy="3456709"/>
          </a:xfrm>
        </p:spPr>
        <p:txBody>
          <a:bodyPr>
            <a:normAutofit fontScale="47500" lnSpcReduction="20000"/>
          </a:bodyPr>
          <a:lstStyle/>
          <a:p>
            <a:pPr algn="l"/>
            <a:endParaRPr lang="lv-LV" sz="2900" b="0" i="0" dirty="0">
              <a:solidFill>
                <a:srgbClr val="444444"/>
              </a:solidFill>
              <a:effectLst/>
              <a:latin typeface="Play"/>
            </a:endParaRPr>
          </a:p>
          <a:p>
            <a:pPr marL="457200" indent="-457200" algn="l">
              <a:spcBef>
                <a:spcPts val="1125"/>
              </a:spcBef>
              <a:spcAft>
                <a:spcPts val="1125"/>
              </a:spcAft>
              <a:buFont typeface="Wingdings" panose="05000000000000000000" pitchFamily="2" charset="2"/>
              <a:buChar char="§"/>
            </a:pPr>
            <a:r>
              <a:rPr lang="en-GB" sz="2900" dirty="0" err="1">
                <a:solidFill>
                  <a:srgbClr val="000000"/>
                </a:solidFill>
                <a:effectLst/>
                <a:latin typeface="Arial" panose="020B0604020202020204" pitchFamily="34" charset="0"/>
                <a:ea typeface="Times New Roman" panose="02020603050405020304" pitchFamily="18" charset="0"/>
              </a:rPr>
              <a:t>Ergonomikas</a:t>
            </a:r>
            <a:r>
              <a:rPr lang="en-GB" sz="2900" dirty="0">
                <a:solidFill>
                  <a:srgbClr val="000000"/>
                </a:solidFill>
                <a:effectLst/>
                <a:latin typeface="Arial" panose="020B0604020202020204" pitchFamily="34" charset="0"/>
                <a:ea typeface="Times New Roman" panose="02020603050405020304" pitchFamily="18" charset="0"/>
              </a:rPr>
              <a:t> </a:t>
            </a:r>
            <a:r>
              <a:rPr lang="en-GB" sz="2900" dirty="0" err="1">
                <a:solidFill>
                  <a:srgbClr val="000000"/>
                </a:solidFill>
                <a:effectLst/>
                <a:latin typeface="Arial" panose="020B0604020202020204" pitchFamily="34" charset="0"/>
                <a:ea typeface="Times New Roman" panose="02020603050405020304" pitchFamily="18" charset="0"/>
              </a:rPr>
              <a:t>uzdevums</a:t>
            </a:r>
            <a:r>
              <a:rPr lang="en-GB" sz="2900" dirty="0">
                <a:solidFill>
                  <a:srgbClr val="000000"/>
                </a:solidFill>
                <a:effectLst/>
                <a:latin typeface="Arial" panose="020B0604020202020204" pitchFamily="34" charset="0"/>
                <a:ea typeface="Times New Roman" panose="02020603050405020304" pitchFamily="18" charset="0"/>
              </a:rPr>
              <a:t> </a:t>
            </a:r>
            <a:r>
              <a:rPr lang="en-GB" sz="2900" dirty="0" err="1">
                <a:solidFill>
                  <a:srgbClr val="000000"/>
                </a:solidFill>
                <a:effectLst/>
                <a:latin typeface="Arial" panose="020B0604020202020204" pitchFamily="34" charset="0"/>
                <a:ea typeface="Times New Roman" panose="02020603050405020304" pitchFamily="18" charset="0"/>
              </a:rPr>
              <a:t>ir</a:t>
            </a:r>
            <a:r>
              <a:rPr lang="en-GB" sz="2900" dirty="0">
                <a:solidFill>
                  <a:srgbClr val="000000"/>
                </a:solidFill>
                <a:effectLst/>
                <a:latin typeface="Arial" panose="020B0604020202020204" pitchFamily="34" charset="0"/>
                <a:ea typeface="Times New Roman" panose="02020603050405020304" pitchFamily="18" charset="0"/>
              </a:rPr>
              <a:t>, </a:t>
            </a:r>
            <a:r>
              <a:rPr lang="en-GB" sz="2900" dirty="0" err="1">
                <a:solidFill>
                  <a:srgbClr val="000000"/>
                </a:solidFill>
                <a:effectLst/>
                <a:latin typeface="Arial" panose="020B0604020202020204" pitchFamily="34" charset="0"/>
                <a:ea typeface="Times New Roman" panose="02020603050405020304" pitchFamily="18" charset="0"/>
              </a:rPr>
              <a:t>lai</a:t>
            </a:r>
            <a:r>
              <a:rPr lang="en-GB" sz="2900" dirty="0">
                <a:solidFill>
                  <a:srgbClr val="000000"/>
                </a:solidFill>
                <a:effectLst/>
                <a:latin typeface="Arial" panose="020B0604020202020204" pitchFamily="34" charset="0"/>
                <a:ea typeface="Times New Roman" panose="02020603050405020304" pitchFamily="18" charset="0"/>
              </a:rPr>
              <a:t> </a:t>
            </a:r>
            <a:r>
              <a:rPr lang="en-GB" sz="2900" dirty="0" err="1">
                <a:solidFill>
                  <a:srgbClr val="000000"/>
                </a:solidFill>
                <a:effectLst/>
                <a:latin typeface="Arial" panose="020B0604020202020204" pitchFamily="34" charset="0"/>
                <a:ea typeface="Times New Roman" panose="02020603050405020304" pitchFamily="18" charset="0"/>
              </a:rPr>
              <a:t>cilvēkam</a:t>
            </a:r>
            <a:r>
              <a:rPr lang="en-GB" sz="2900" dirty="0">
                <a:solidFill>
                  <a:srgbClr val="000000"/>
                </a:solidFill>
                <a:effectLst/>
                <a:latin typeface="Arial" panose="020B0604020202020204" pitchFamily="34" charset="0"/>
                <a:ea typeface="Times New Roman" panose="02020603050405020304" pitchFamily="18" charset="0"/>
              </a:rPr>
              <a:t> </a:t>
            </a:r>
            <a:r>
              <a:rPr lang="en-GB" sz="2900" dirty="0" err="1">
                <a:solidFill>
                  <a:srgbClr val="000000"/>
                </a:solidFill>
                <a:effectLst/>
                <a:latin typeface="Arial" panose="020B0604020202020204" pitchFamily="34" charset="0"/>
                <a:ea typeface="Times New Roman" panose="02020603050405020304" pitchFamily="18" charset="0"/>
              </a:rPr>
              <a:t>ar</a:t>
            </a:r>
            <a:r>
              <a:rPr lang="en-GB" sz="2900" dirty="0">
                <a:solidFill>
                  <a:srgbClr val="000000"/>
                </a:solidFill>
                <a:effectLst/>
                <a:latin typeface="Arial" panose="020B0604020202020204" pitchFamily="34" charset="0"/>
                <a:ea typeface="Times New Roman" panose="02020603050405020304" pitchFamily="18" charset="0"/>
              </a:rPr>
              <a:t> </a:t>
            </a:r>
            <a:r>
              <a:rPr lang="en-GB" sz="2900" dirty="0" err="1">
                <a:solidFill>
                  <a:srgbClr val="000000"/>
                </a:solidFill>
                <a:effectLst/>
                <a:latin typeface="Arial" panose="020B0604020202020204" pitchFamily="34" charset="0"/>
                <a:ea typeface="Times New Roman" panose="02020603050405020304" pitchFamily="18" charset="0"/>
              </a:rPr>
              <a:t>saviem</a:t>
            </a:r>
            <a:r>
              <a:rPr lang="en-GB" sz="2900" dirty="0">
                <a:solidFill>
                  <a:srgbClr val="000000"/>
                </a:solidFill>
                <a:effectLst/>
                <a:latin typeface="Arial" panose="020B0604020202020204" pitchFamily="34" charset="0"/>
                <a:ea typeface="Times New Roman" panose="02020603050405020304" pitchFamily="18" charset="0"/>
              </a:rPr>
              <a:t> </a:t>
            </a:r>
            <a:r>
              <a:rPr lang="en-GB" sz="2900" dirty="0" err="1">
                <a:solidFill>
                  <a:srgbClr val="000000"/>
                </a:solidFill>
                <a:effectLst/>
                <a:latin typeface="Arial" panose="020B0604020202020204" pitchFamily="34" charset="0"/>
                <a:ea typeface="Times New Roman" panose="02020603050405020304" pitchFamily="18" charset="0"/>
              </a:rPr>
              <a:t>dzīves</a:t>
            </a:r>
            <a:r>
              <a:rPr lang="en-GB" sz="2900" dirty="0">
                <a:solidFill>
                  <a:srgbClr val="000000"/>
                </a:solidFill>
                <a:effectLst/>
                <a:latin typeface="Arial" panose="020B0604020202020204" pitchFamily="34" charset="0"/>
                <a:ea typeface="Times New Roman" panose="02020603050405020304" pitchFamily="18" charset="0"/>
              </a:rPr>
              <a:t> </a:t>
            </a:r>
            <a:r>
              <a:rPr lang="en-GB" sz="2900" dirty="0" err="1">
                <a:solidFill>
                  <a:srgbClr val="000000"/>
                </a:solidFill>
                <a:effectLst/>
                <a:latin typeface="Arial" panose="020B0604020202020204" pitchFamily="34" charset="0"/>
                <a:ea typeface="Times New Roman" panose="02020603050405020304" pitchFamily="18" charset="0"/>
              </a:rPr>
              <a:t>paradumiem</a:t>
            </a:r>
            <a:r>
              <a:rPr lang="en-GB" sz="2900" dirty="0">
                <a:solidFill>
                  <a:srgbClr val="000000"/>
                </a:solidFill>
                <a:effectLst/>
                <a:latin typeface="Arial" panose="020B0604020202020204" pitchFamily="34" charset="0"/>
                <a:ea typeface="Times New Roman" panose="02020603050405020304" pitchFamily="18" charset="0"/>
              </a:rPr>
              <a:t> </a:t>
            </a:r>
            <a:r>
              <a:rPr lang="en-GB" sz="2900" dirty="0" err="1">
                <a:solidFill>
                  <a:srgbClr val="000000"/>
                </a:solidFill>
                <a:effectLst/>
                <a:latin typeface="Arial" panose="020B0604020202020204" pitchFamily="34" charset="0"/>
                <a:ea typeface="Times New Roman" panose="02020603050405020304" pitchFamily="18" charset="0"/>
              </a:rPr>
              <a:t>būtu</a:t>
            </a:r>
            <a:r>
              <a:rPr lang="en-GB" sz="2900" dirty="0">
                <a:solidFill>
                  <a:srgbClr val="000000"/>
                </a:solidFill>
                <a:effectLst/>
                <a:latin typeface="Arial" panose="020B0604020202020204" pitchFamily="34" charset="0"/>
                <a:ea typeface="Times New Roman" panose="02020603050405020304" pitchFamily="18" charset="0"/>
              </a:rPr>
              <a:t> </a:t>
            </a:r>
            <a:r>
              <a:rPr lang="en-GB" sz="2900" dirty="0" err="1">
                <a:solidFill>
                  <a:srgbClr val="000000"/>
                </a:solidFill>
                <a:effectLst/>
                <a:latin typeface="Arial" panose="020B0604020202020204" pitchFamily="34" charset="0"/>
                <a:ea typeface="Times New Roman" panose="02020603050405020304" pitchFamily="18" charset="0"/>
              </a:rPr>
              <a:t>savs</a:t>
            </a:r>
            <a:r>
              <a:rPr lang="en-GB" sz="2900" dirty="0">
                <a:solidFill>
                  <a:srgbClr val="000000"/>
                </a:solidFill>
                <a:effectLst/>
                <a:latin typeface="Arial" panose="020B0604020202020204" pitchFamily="34" charset="0"/>
                <a:ea typeface="Times New Roman" panose="02020603050405020304" pitchFamily="18" charset="0"/>
              </a:rPr>
              <a:t> </a:t>
            </a:r>
            <a:r>
              <a:rPr lang="en-GB" sz="2900" dirty="0" err="1">
                <a:solidFill>
                  <a:srgbClr val="000000"/>
                </a:solidFill>
                <a:effectLst/>
                <a:latin typeface="Arial" panose="020B0604020202020204" pitchFamily="34" charset="0"/>
                <a:ea typeface="Times New Roman" panose="02020603050405020304" pitchFamily="18" charset="0"/>
              </a:rPr>
              <a:t>piemērots</a:t>
            </a:r>
            <a:r>
              <a:rPr lang="en-GB" sz="2900" dirty="0">
                <a:solidFill>
                  <a:srgbClr val="000000"/>
                </a:solidFill>
                <a:effectLst/>
                <a:latin typeface="Arial" panose="020B0604020202020204" pitchFamily="34" charset="0"/>
                <a:ea typeface="Times New Roman" panose="02020603050405020304" pitchFamily="18" charset="0"/>
              </a:rPr>
              <a:t>  </a:t>
            </a:r>
            <a:r>
              <a:rPr lang="en-GB" sz="2900" dirty="0" err="1">
                <a:solidFill>
                  <a:srgbClr val="000000"/>
                </a:solidFill>
                <a:effectLst/>
                <a:latin typeface="Arial" panose="020B0604020202020204" pitchFamily="34" charset="0"/>
                <a:ea typeface="Times New Roman" panose="02020603050405020304" pitchFamily="18" charset="0"/>
              </a:rPr>
              <a:t>interjers</a:t>
            </a:r>
            <a:r>
              <a:rPr lang="en-GB" sz="2900" dirty="0">
                <a:solidFill>
                  <a:srgbClr val="000000"/>
                </a:solidFill>
                <a:latin typeface="Arial" panose="020B0604020202020204" pitchFamily="34" charset="0"/>
                <a:ea typeface="Times New Roman" panose="02020603050405020304" pitchFamily="18" charset="0"/>
              </a:rPr>
              <a:t>. </a:t>
            </a:r>
          </a:p>
          <a:p>
            <a:pPr marL="457200" indent="-457200" algn="l">
              <a:spcBef>
                <a:spcPts val="1125"/>
              </a:spcBef>
              <a:spcAft>
                <a:spcPts val="1125"/>
              </a:spcAft>
              <a:buFont typeface="Wingdings" panose="05000000000000000000" pitchFamily="2" charset="2"/>
              <a:buChar char="§"/>
            </a:pPr>
            <a:r>
              <a:rPr lang="en-GB" sz="2900" dirty="0" err="1">
                <a:solidFill>
                  <a:srgbClr val="000000"/>
                </a:solidFill>
                <a:latin typeface="Arial" panose="020B0604020202020204" pitchFamily="34" charset="0"/>
                <a:ea typeface="Times New Roman" panose="02020603050405020304" pitchFamily="18" charset="0"/>
              </a:rPr>
              <a:t>Neskatoties</a:t>
            </a:r>
            <a:r>
              <a:rPr lang="en-GB" sz="2900" dirty="0">
                <a:solidFill>
                  <a:srgbClr val="000000"/>
                </a:solidFill>
                <a:latin typeface="Arial" panose="020B0604020202020204" pitchFamily="34" charset="0"/>
                <a:ea typeface="Times New Roman" panose="02020603050405020304" pitchFamily="18" charset="0"/>
              </a:rPr>
              <a:t> </a:t>
            </a:r>
            <a:r>
              <a:rPr lang="en-GB" sz="2900" dirty="0" err="1">
                <a:solidFill>
                  <a:srgbClr val="000000"/>
                </a:solidFill>
                <a:latin typeface="Arial" panose="020B0604020202020204" pitchFamily="34" charset="0"/>
                <a:ea typeface="Times New Roman" panose="02020603050405020304" pitchFamily="18" charset="0"/>
              </a:rPr>
              <a:t>uz</a:t>
            </a:r>
            <a:r>
              <a:rPr lang="en-GB" sz="2900" dirty="0">
                <a:solidFill>
                  <a:srgbClr val="000000"/>
                </a:solidFill>
                <a:latin typeface="Arial" panose="020B0604020202020204" pitchFamily="34" charset="0"/>
                <a:ea typeface="Times New Roman" panose="02020603050405020304" pitchFamily="18" charset="0"/>
              </a:rPr>
              <a:t> to, ka </a:t>
            </a:r>
            <a:r>
              <a:rPr lang="en-GB" sz="2900" dirty="0" err="1">
                <a:solidFill>
                  <a:srgbClr val="000000"/>
                </a:solidFill>
                <a:latin typeface="Arial" panose="020B0604020202020204" pitchFamily="34" charset="0"/>
                <a:ea typeface="Times New Roman" panose="02020603050405020304" pitchFamily="18" charset="0"/>
              </a:rPr>
              <a:t>ergonomika</a:t>
            </a:r>
            <a:r>
              <a:rPr lang="en-GB" sz="2900" dirty="0">
                <a:solidFill>
                  <a:srgbClr val="000000"/>
                </a:solidFill>
                <a:latin typeface="Arial" panose="020B0604020202020204" pitchFamily="34" charset="0"/>
                <a:ea typeface="Times New Roman" panose="02020603050405020304" pitchFamily="18" charset="0"/>
              </a:rPr>
              <a:t> </a:t>
            </a:r>
            <a:r>
              <a:rPr lang="en-GB" sz="2900" dirty="0" err="1">
                <a:solidFill>
                  <a:srgbClr val="000000"/>
                </a:solidFill>
                <a:latin typeface="Arial" panose="020B0604020202020204" pitchFamily="34" charset="0"/>
                <a:ea typeface="Times New Roman" panose="02020603050405020304" pitchFamily="18" charset="0"/>
              </a:rPr>
              <a:t>ir</a:t>
            </a:r>
            <a:r>
              <a:rPr lang="en-GB" sz="2900" dirty="0">
                <a:solidFill>
                  <a:srgbClr val="000000"/>
                </a:solidFill>
                <a:latin typeface="Arial" panose="020B0604020202020204" pitchFamily="34" charset="0"/>
                <a:ea typeface="Times New Roman" panose="02020603050405020304" pitchFamily="18" charset="0"/>
              </a:rPr>
              <a:t> </a:t>
            </a:r>
            <a:r>
              <a:rPr lang="en-GB" sz="2900" dirty="0" err="1">
                <a:solidFill>
                  <a:srgbClr val="000000"/>
                </a:solidFill>
                <a:latin typeface="Arial" panose="020B0604020202020204" pitchFamily="34" charset="0"/>
                <a:ea typeface="Times New Roman" panose="02020603050405020304" pitchFamily="18" charset="0"/>
              </a:rPr>
              <a:t>zinātne</a:t>
            </a:r>
            <a:r>
              <a:rPr lang="en-GB" sz="2900" dirty="0">
                <a:solidFill>
                  <a:srgbClr val="000000"/>
                </a:solidFill>
                <a:latin typeface="Arial" panose="020B0604020202020204" pitchFamily="34" charset="0"/>
                <a:ea typeface="Times New Roman" panose="02020603050405020304" pitchFamily="18" charset="0"/>
              </a:rPr>
              <a:t>, </a:t>
            </a:r>
            <a:r>
              <a:rPr lang="en-GB" sz="2900" dirty="0" err="1">
                <a:solidFill>
                  <a:srgbClr val="000000"/>
                </a:solidFill>
                <a:latin typeface="Arial" panose="020B0604020202020204" pitchFamily="34" charset="0"/>
                <a:ea typeface="Times New Roman" panose="02020603050405020304" pitchFamily="18" charset="0"/>
              </a:rPr>
              <a:t>interjera</a:t>
            </a:r>
            <a:r>
              <a:rPr lang="en-GB" sz="2900" dirty="0">
                <a:solidFill>
                  <a:srgbClr val="000000"/>
                </a:solidFill>
                <a:latin typeface="Arial" panose="020B0604020202020204" pitchFamily="34" charset="0"/>
                <a:ea typeface="Times New Roman" panose="02020603050405020304" pitchFamily="18" charset="0"/>
              </a:rPr>
              <a:t> </a:t>
            </a:r>
            <a:r>
              <a:rPr lang="en-GB" sz="2900" dirty="0" err="1">
                <a:solidFill>
                  <a:srgbClr val="000000"/>
                </a:solidFill>
                <a:latin typeface="Arial" panose="020B0604020202020204" pitchFamily="34" charset="0"/>
                <a:ea typeface="Times New Roman" panose="02020603050405020304" pitchFamily="18" charset="0"/>
              </a:rPr>
              <a:t>dizaina</a:t>
            </a:r>
            <a:r>
              <a:rPr lang="en-GB" sz="2900" dirty="0">
                <a:solidFill>
                  <a:srgbClr val="000000"/>
                </a:solidFill>
                <a:latin typeface="Arial" panose="020B0604020202020204" pitchFamily="34" charset="0"/>
                <a:ea typeface="Times New Roman" panose="02020603050405020304" pitchFamily="18" charset="0"/>
              </a:rPr>
              <a:t> </a:t>
            </a:r>
            <a:r>
              <a:rPr lang="en-GB" sz="2900" dirty="0" err="1">
                <a:solidFill>
                  <a:srgbClr val="000000"/>
                </a:solidFill>
                <a:latin typeface="Arial" panose="020B0604020202020204" pitchFamily="34" charset="0"/>
                <a:ea typeface="Times New Roman" panose="02020603050405020304" pitchFamily="18" charset="0"/>
              </a:rPr>
              <a:t>gadījumā</a:t>
            </a:r>
            <a:r>
              <a:rPr lang="en-GB" sz="2900" dirty="0">
                <a:solidFill>
                  <a:srgbClr val="000000"/>
                </a:solidFill>
                <a:latin typeface="Arial" panose="020B0604020202020204" pitchFamily="34" charset="0"/>
                <a:ea typeface="Times New Roman" panose="02020603050405020304" pitchFamily="18" charset="0"/>
              </a:rPr>
              <a:t> tai </a:t>
            </a:r>
            <a:r>
              <a:rPr lang="en-GB" sz="2900" dirty="0" err="1">
                <a:solidFill>
                  <a:srgbClr val="000000"/>
                </a:solidFill>
                <a:latin typeface="Arial" panose="020B0604020202020204" pitchFamily="34" charset="0"/>
                <a:ea typeface="Times New Roman" panose="02020603050405020304" pitchFamily="18" charset="0"/>
              </a:rPr>
              <a:t>gandrīz</a:t>
            </a:r>
            <a:r>
              <a:rPr lang="en-GB" sz="2900" dirty="0">
                <a:solidFill>
                  <a:srgbClr val="000000"/>
                </a:solidFill>
                <a:latin typeface="Arial" panose="020B0604020202020204" pitchFamily="34" charset="0"/>
                <a:ea typeface="Times New Roman" panose="02020603050405020304" pitchFamily="18" charset="0"/>
              </a:rPr>
              <a:t> </a:t>
            </a:r>
            <a:r>
              <a:rPr lang="en-GB" sz="2900" dirty="0" err="1">
                <a:solidFill>
                  <a:srgbClr val="000000"/>
                </a:solidFill>
                <a:latin typeface="Arial" panose="020B0604020202020204" pitchFamily="34" charset="0"/>
                <a:ea typeface="Times New Roman" panose="02020603050405020304" pitchFamily="18" charset="0"/>
              </a:rPr>
              <a:t>vienmēr</a:t>
            </a:r>
            <a:r>
              <a:rPr lang="en-GB" sz="2900" dirty="0">
                <a:solidFill>
                  <a:srgbClr val="000000"/>
                </a:solidFill>
                <a:latin typeface="Arial" panose="020B0604020202020204" pitchFamily="34" charset="0"/>
                <a:ea typeface="Times New Roman" panose="02020603050405020304" pitchFamily="18" charset="0"/>
              </a:rPr>
              <a:t> </a:t>
            </a:r>
            <a:r>
              <a:rPr lang="en-GB" sz="2900" dirty="0" err="1">
                <a:solidFill>
                  <a:srgbClr val="000000"/>
                </a:solidFill>
                <a:latin typeface="Arial" panose="020B0604020202020204" pitchFamily="34" charset="0"/>
                <a:ea typeface="Times New Roman" panose="02020603050405020304" pitchFamily="18" charset="0"/>
              </a:rPr>
              <a:t>ir</a:t>
            </a:r>
            <a:r>
              <a:rPr lang="en-GB" sz="2900" dirty="0">
                <a:solidFill>
                  <a:srgbClr val="000000"/>
                </a:solidFill>
                <a:latin typeface="Arial" panose="020B0604020202020204" pitchFamily="34" charset="0"/>
                <a:ea typeface="Times New Roman" panose="02020603050405020304" pitchFamily="18" charset="0"/>
              </a:rPr>
              <a:t> </a:t>
            </a:r>
            <a:r>
              <a:rPr lang="en-GB" sz="2900" dirty="0" err="1">
                <a:solidFill>
                  <a:srgbClr val="000000"/>
                </a:solidFill>
                <a:latin typeface="Arial" panose="020B0604020202020204" pitchFamily="34" charset="0"/>
                <a:ea typeface="Times New Roman" panose="02020603050405020304" pitchFamily="18" charset="0"/>
              </a:rPr>
              <a:t>individuāli</a:t>
            </a:r>
            <a:r>
              <a:rPr lang="en-GB" sz="2900" dirty="0">
                <a:solidFill>
                  <a:srgbClr val="000000"/>
                </a:solidFill>
                <a:latin typeface="Arial" panose="020B0604020202020204" pitchFamily="34" charset="0"/>
                <a:ea typeface="Times New Roman" panose="02020603050405020304" pitchFamily="18" charset="0"/>
              </a:rPr>
              <a:t> </a:t>
            </a:r>
            <a:r>
              <a:rPr lang="en-GB" sz="2900" dirty="0" err="1">
                <a:solidFill>
                  <a:srgbClr val="000000"/>
                </a:solidFill>
                <a:latin typeface="Arial" panose="020B0604020202020204" pitchFamily="34" charset="0"/>
                <a:ea typeface="Times New Roman" panose="02020603050405020304" pitchFamily="18" charset="0"/>
              </a:rPr>
              <a:t>risinājumi</a:t>
            </a:r>
            <a:r>
              <a:rPr lang="en-GB" sz="2900" dirty="0">
                <a:solidFill>
                  <a:srgbClr val="000000"/>
                </a:solidFill>
                <a:latin typeface="Arial" panose="020B0604020202020204" pitchFamily="34" charset="0"/>
                <a:ea typeface="Times New Roman" panose="02020603050405020304" pitchFamily="18" charset="0"/>
              </a:rPr>
              <a:t>. </a:t>
            </a:r>
            <a:r>
              <a:rPr lang="en-GB" sz="2900" dirty="0" err="1">
                <a:solidFill>
                  <a:srgbClr val="000000"/>
                </a:solidFill>
                <a:latin typeface="Arial" panose="020B0604020202020204" pitchFamily="34" charset="0"/>
                <a:ea typeface="Times New Roman" panose="02020603050405020304" pitchFamily="18" charset="0"/>
              </a:rPr>
              <a:t>Jūsu</a:t>
            </a:r>
            <a:r>
              <a:rPr lang="en-GB" sz="2900" dirty="0">
                <a:solidFill>
                  <a:srgbClr val="000000"/>
                </a:solidFill>
                <a:latin typeface="Arial" panose="020B0604020202020204" pitchFamily="34" charset="0"/>
                <a:ea typeface="Times New Roman" panose="02020603050405020304" pitchFamily="18" charset="0"/>
              </a:rPr>
              <a:t> </a:t>
            </a:r>
            <a:r>
              <a:rPr lang="en-GB" sz="2900" dirty="0" err="1">
                <a:solidFill>
                  <a:srgbClr val="000000"/>
                </a:solidFill>
                <a:latin typeface="Arial" panose="020B0604020202020204" pitchFamily="34" charset="0"/>
                <a:ea typeface="Times New Roman" panose="02020603050405020304" pitchFamily="18" charset="0"/>
              </a:rPr>
              <a:t>gaume</a:t>
            </a:r>
            <a:r>
              <a:rPr lang="en-GB" sz="2900" dirty="0">
                <a:solidFill>
                  <a:srgbClr val="000000"/>
                </a:solidFill>
                <a:latin typeface="Arial" panose="020B0604020202020204" pitchFamily="34" charset="0"/>
                <a:ea typeface="Times New Roman" panose="02020603050405020304" pitchFamily="18" charset="0"/>
              </a:rPr>
              <a:t>, </a:t>
            </a:r>
            <a:r>
              <a:rPr lang="en-GB" sz="2900" dirty="0" err="1">
                <a:solidFill>
                  <a:srgbClr val="000000"/>
                </a:solidFill>
                <a:latin typeface="Arial" panose="020B0604020202020204" pitchFamily="34" charset="0"/>
                <a:ea typeface="Times New Roman" panose="02020603050405020304" pitchFamily="18" charset="0"/>
              </a:rPr>
              <a:t>ieradumi</a:t>
            </a:r>
            <a:r>
              <a:rPr lang="en-GB" sz="2900" dirty="0">
                <a:solidFill>
                  <a:srgbClr val="000000"/>
                </a:solidFill>
                <a:latin typeface="Arial" panose="020B0604020202020204" pitchFamily="34" charset="0"/>
                <a:ea typeface="Times New Roman" panose="02020603050405020304" pitchFamily="18" charset="0"/>
              </a:rPr>
              <a:t>, </a:t>
            </a:r>
            <a:r>
              <a:rPr lang="en-GB" sz="2900" dirty="0" err="1">
                <a:solidFill>
                  <a:srgbClr val="000000"/>
                </a:solidFill>
                <a:latin typeface="Arial" panose="020B0604020202020204" pitchFamily="34" charset="0"/>
                <a:ea typeface="Times New Roman" panose="02020603050405020304" pitchFamily="18" charset="0"/>
              </a:rPr>
              <a:t>dzīvesveids</a:t>
            </a:r>
            <a:r>
              <a:rPr lang="en-GB" sz="2900" dirty="0">
                <a:solidFill>
                  <a:srgbClr val="000000"/>
                </a:solidFill>
                <a:latin typeface="Arial" panose="020B0604020202020204" pitchFamily="34" charset="0"/>
                <a:ea typeface="Times New Roman" panose="02020603050405020304" pitchFamily="18" charset="0"/>
              </a:rPr>
              <a:t>, </a:t>
            </a:r>
            <a:r>
              <a:rPr lang="en-GB" sz="2900" dirty="0" err="1">
                <a:solidFill>
                  <a:srgbClr val="000000"/>
                </a:solidFill>
                <a:latin typeface="Arial" panose="020B0604020202020204" pitchFamily="34" charset="0"/>
                <a:ea typeface="Times New Roman" panose="02020603050405020304" pitchFamily="18" charset="0"/>
              </a:rPr>
              <a:t>ģimenes</a:t>
            </a:r>
            <a:r>
              <a:rPr lang="en-GB" sz="2900" dirty="0">
                <a:solidFill>
                  <a:srgbClr val="000000"/>
                </a:solidFill>
                <a:latin typeface="Arial" panose="020B0604020202020204" pitchFamily="34" charset="0"/>
                <a:ea typeface="Times New Roman" panose="02020603050405020304" pitchFamily="18" charset="0"/>
              </a:rPr>
              <a:t> </a:t>
            </a:r>
            <a:r>
              <a:rPr lang="en-GB" sz="2900" dirty="0" err="1">
                <a:solidFill>
                  <a:srgbClr val="000000"/>
                </a:solidFill>
                <a:latin typeface="Arial" panose="020B0604020202020204" pitchFamily="34" charset="0"/>
                <a:ea typeface="Times New Roman" panose="02020603050405020304" pitchFamily="18" charset="0"/>
              </a:rPr>
              <a:t>sastāvs</a:t>
            </a:r>
            <a:r>
              <a:rPr lang="en-GB" sz="2900" dirty="0">
                <a:solidFill>
                  <a:srgbClr val="000000"/>
                </a:solidFill>
                <a:latin typeface="Arial" panose="020B0604020202020204" pitchFamily="34" charset="0"/>
                <a:ea typeface="Times New Roman" panose="02020603050405020304" pitchFamily="18" charset="0"/>
              </a:rPr>
              <a:t> </a:t>
            </a:r>
            <a:r>
              <a:rPr lang="en-GB" sz="2900" dirty="0" err="1">
                <a:solidFill>
                  <a:srgbClr val="000000"/>
                </a:solidFill>
                <a:latin typeface="Arial" panose="020B0604020202020204" pitchFamily="34" charset="0"/>
                <a:ea typeface="Times New Roman" panose="02020603050405020304" pitchFamily="18" charset="0"/>
              </a:rPr>
              <a:t>veic</a:t>
            </a:r>
            <a:r>
              <a:rPr lang="en-GB" sz="2900" dirty="0">
                <a:solidFill>
                  <a:srgbClr val="000000"/>
                </a:solidFill>
                <a:latin typeface="Arial" panose="020B0604020202020204" pitchFamily="34" charset="0"/>
                <a:ea typeface="Times New Roman" panose="02020603050405020304" pitchFamily="18" charset="0"/>
              </a:rPr>
              <a:t> </a:t>
            </a:r>
            <a:r>
              <a:rPr lang="en-GB" sz="2900" dirty="0" err="1">
                <a:solidFill>
                  <a:srgbClr val="000000"/>
                </a:solidFill>
                <a:latin typeface="Arial" panose="020B0604020202020204" pitchFamily="34" charset="0"/>
                <a:ea typeface="Times New Roman" panose="02020603050405020304" pitchFamily="18" charset="0"/>
              </a:rPr>
              <a:t>savus</a:t>
            </a:r>
            <a:r>
              <a:rPr lang="en-GB" sz="2900" dirty="0">
                <a:solidFill>
                  <a:srgbClr val="000000"/>
                </a:solidFill>
                <a:latin typeface="Arial" panose="020B0604020202020204" pitchFamily="34" charset="0"/>
                <a:ea typeface="Times New Roman" panose="02020603050405020304" pitchFamily="18" charset="0"/>
              </a:rPr>
              <a:t> </a:t>
            </a:r>
            <a:r>
              <a:rPr lang="en-GB" sz="2900" dirty="0" err="1">
                <a:solidFill>
                  <a:srgbClr val="000000"/>
                </a:solidFill>
                <a:latin typeface="Arial" panose="020B0604020202020204" pitchFamily="34" charset="0"/>
                <a:ea typeface="Times New Roman" panose="02020603050405020304" pitchFamily="18" charset="0"/>
              </a:rPr>
              <a:t>pielāgojumus</a:t>
            </a:r>
            <a:r>
              <a:rPr lang="en-GB" sz="2900" dirty="0">
                <a:solidFill>
                  <a:srgbClr val="000000"/>
                </a:solidFill>
                <a:latin typeface="Arial" panose="020B0604020202020204" pitchFamily="34" charset="0"/>
                <a:ea typeface="Times New Roman" panose="02020603050405020304" pitchFamily="18" charset="0"/>
              </a:rPr>
              <a:t>, un </a:t>
            </a:r>
            <a:r>
              <a:rPr lang="en-GB" sz="2900" dirty="0" err="1">
                <a:solidFill>
                  <a:srgbClr val="000000"/>
                </a:solidFill>
                <a:latin typeface="Arial" panose="020B0604020202020204" pitchFamily="34" charset="0"/>
                <a:ea typeface="Times New Roman" panose="02020603050405020304" pitchFamily="18" charset="0"/>
              </a:rPr>
              <a:t>tā</a:t>
            </a:r>
            <a:r>
              <a:rPr lang="en-GB" sz="2900" dirty="0">
                <a:solidFill>
                  <a:srgbClr val="000000"/>
                </a:solidFill>
                <a:latin typeface="Arial" panose="020B0604020202020204" pitchFamily="34" charset="0"/>
                <a:ea typeface="Times New Roman" panose="02020603050405020304" pitchFamily="18" charset="0"/>
              </a:rPr>
              <a:t> </a:t>
            </a:r>
            <a:r>
              <a:rPr lang="en-GB" sz="2900" dirty="0" err="1">
                <a:solidFill>
                  <a:srgbClr val="000000"/>
                </a:solidFill>
                <a:latin typeface="Arial" panose="020B0604020202020204" pitchFamily="34" charset="0"/>
                <a:ea typeface="Times New Roman" panose="02020603050405020304" pitchFamily="18" charset="0"/>
              </a:rPr>
              <a:t>ir</a:t>
            </a:r>
            <a:r>
              <a:rPr lang="en-GB" sz="2900" dirty="0">
                <a:solidFill>
                  <a:srgbClr val="000000"/>
                </a:solidFill>
                <a:latin typeface="Arial" panose="020B0604020202020204" pitchFamily="34" charset="0"/>
                <a:ea typeface="Times New Roman" panose="02020603050405020304" pitchFamily="18" charset="0"/>
              </a:rPr>
              <a:t> </a:t>
            </a:r>
            <a:r>
              <a:rPr lang="en-GB" sz="2900" dirty="0" err="1">
                <a:solidFill>
                  <a:srgbClr val="000000"/>
                </a:solidFill>
                <a:latin typeface="Arial" panose="020B0604020202020204" pitchFamily="34" charset="0"/>
                <a:ea typeface="Times New Roman" panose="02020603050405020304" pitchFamily="18" charset="0"/>
              </a:rPr>
              <a:t>norma</a:t>
            </a:r>
            <a:r>
              <a:rPr lang="en-GB" sz="2900" dirty="0">
                <a:solidFill>
                  <a:srgbClr val="000000"/>
                </a:solidFill>
                <a:latin typeface="Arial" panose="020B0604020202020204" pitchFamily="34" charset="0"/>
                <a:ea typeface="Times New Roman" panose="02020603050405020304" pitchFamily="18" charset="0"/>
              </a:rPr>
              <a:t>.</a:t>
            </a:r>
            <a:endParaRPr lang="en-GB" sz="2900" dirty="0">
              <a:latin typeface="Times New Roman" panose="02020603050405020304" pitchFamily="18" charset="0"/>
              <a:ea typeface="Times New Roman" panose="02020603050405020304" pitchFamily="18" charset="0"/>
            </a:endParaRPr>
          </a:p>
          <a:p>
            <a:pPr marL="457200" indent="-457200" algn="just">
              <a:buFont typeface="Wingdings" panose="05000000000000000000" pitchFamily="2" charset="2"/>
              <a:buChar char="§"/>
            </a:pPr>
            <a:r>
              <a:rPr lang="lv-LV" sz="3200" b="0" i="0" dirty="0">
                <a:solidFill>
                  <a:srgbClr val="444444"/>
                </a:solidFill>
                <a:effectLst/>
                <a:latin typeface="Play"/>
              </a:rPr>
              <a:t>Virtuvē atrodas daudz priekšmetu un iekārtu.</a:t>
            </a:r>
            <a:endParaRPr lang="en-GB" sz="3200" b="0" i="0" dirty="0">
              <a:solidFill>
                <a:srgbClr val="444444"/>
              </a:solidFill>
              <a:effectLst/>
              <a:latin typeface="Play"/>
            </a:endParaRPr>
          </a:p>
          <a:p>
            <a:pPr marL="457200" indent="-457200" algn="just">
              <a:buFont typeface="Wingdings" panose="05000000000000000000" pitchFamily="2" charset="2"/>
              <a:buChar char="§"/>
            </a:pPr>
            <a:r>
              <a:rPr lang="lv-LV" sz="3200" b="0" i="0" dirty="0">
                <a:solidFill>
                  <a:srgbClr val="444444"/>
                </a:solidFill>
                <a:effectLst/>
                <a:latin typeface="Play"/>
              </a:rPr>
              <a:t> Dažas no tām tiek lietotas ļoti bieži, dažas – laiku pa laikam. Visiem “ātrās piekļuves” priekšmetiem jāatrodas 1 metra radiusā. </a:t>
            </a:r>
            <a:endParaRPr lang="en-GB" sz="3200" b="0" i="0" dirty="0">
              <a:solidFill>
                <a:srgbClr val="444444"/>
              </a:solidFill>
              <a:effectLst/>
              <a:latin typeface="Play"/>
            </a:endParaRPr>
          </a:p>
          <a:p>
            <a:pPr marL="457200" indent="-457200" algn="just">
              <a:buFont typeface="Wingdings" panose="05000000000000000000" pitchFamily="2" charset="2"/>
              <a:buChar char="§"/>
            </a:pPr>
            <a:r>
              <a:rPr lang="lv-LV" sz="3200" b="0" i="0" dirty="0">
                <a:solidFill>
                  <a:srgbClr val="444444"/>
                </a:solidFill>
                <a:effectLst/>
                <a:latin typeface="Play"/>
              </a:rPr>
              <a:t>Katrai elektroierīcei vidēji ir nepieciešama atsevišķa rozete. Papildus jāplāno rozetes atsevišķajiem apgaismojumiem, televizoram, datora un telefona uzlādēšanai</a:t>
            </a:r>
          </a:p>
          <a:p>
            <a:pPr marL="457200" indent="-457200" algn="just">
              <a:buFont typeface="Wingdings" panose="05000000000000000000" pitchFamily="2" charset="2"/>
              <a:buChar char="§"/>
            </a:pPr>
            <a:endParaRPr lang="en-GB" sz="3200" b="0" i="0" dirty="0">
              <a:solidFill>
                <a:srgbClr val="444444"/>
              </a:solidFill>
              <a:effectLst/>
              <a:latin typeface="Play"/>
            </a:endParaRPr>
          </a:p>
          <a:p>
            <a:pPr marL="457200" indent="-457200" algn="just">
              <a:buFont typeface="Wingdings" panose="05000000000000000000" pitchFamily="2" charset="2"/>
              <a:buChar char="§"/>
            </a:pPr>
            <a:r>
              <a:rPr lang="en-GB" sz="3200" dirty="0">
                <a:solidFill>
                  <a:srgbClr val="444444"/>
                </a:solidFill>
                <a:latin typeface="Play"/>
              </a:rPr>
              <a:t>ZELTA TRIJSTŪRIS- </a:t>
            </a:r>
            <a:r>
              <a:rPr lang="en-GB" sz="3200" dirty="0" err="1">
                <a:solidFill>
                  <a:srgbClr val="444444"/>
                </a:solidFill>
                <a:latin typeface="Play"/>
              </a:rPr>
              <a:t>ledusskapis</a:t>
            </a:r>
            <a:r>
              <a:rPr lang="en-GB" sz="3200" dirty="0">
                <a:solidFill>
                  <a:srgbClr val="444444"/>
                </a:solidFill>
                <a:latin typeface="Play"/>
              </a:rPr>
              <a:t>, </a:t>
            </a:r>
            <a:r>
              <a:rPr lang="en-GB" sz="3200" dirty="0" err="1">
                <a:solidFill>
                  <a:srgbClr val="444444"/>
                </a:solidFill>
                <a:latin typeface="Play"/>
              </a:rPr>
              <a:t>plīts</a:t>
            </a:r>
            <a:r>
              <a:rPr lang="en-GB" sz="3200" dirty="0">
                <a:solidFill>
                  <a:srgbClr val="444444"/>
                </a:solidFill>
                <a:latin typeface="Play"/>
              </a:rPr>
              <a:t>, </a:t>
            </a:r>
            <a:r>
              <a:rPr lang="en-GB" sz="3200" dirty="0" err="1">
                <a:solidFill>
                  <a:srgbClr val="444444"/>
                </a:solidFill>
                <a:latin typeface="Play"/>
              </a:rPr>
              <a:t>izlietne</a:t>
            </a:r>
            <a:r>
              <a:rPr lang="en-GB" sz="3200" dirty="0">
                <a:solidFill>
                  <a:srgbClr val="444444"/>
                </a:solidFill>
                <a:latin typeface="Play"/>
              </a:rPr>
              <a:t>.</a:t>
            </a:r>
          </a:p>
        </p:txBody>
      </p:sp>
    </p:spTree>
    <p:extLst>
      <p:ext uri="{BB962C8B-B14F-4D97-AF65-F5344CB8AC3E}">
        <p14:creationId xmlns:p14="http://schemas.microsoft.com/office/powerpoint/2010/main" val="10009033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11446-18DC-4601-B41C-BFB81DEEB451}"/>
              </a:ext>
            </a:extLst>
          </p:cNvPr>
          <p:cNvSpPr>
            <a:spLocks noGrp="1"/>
          </p:cNvSpPr>
          <p:nvPr>
            <p:ph type="title"/>
          </p:nvPr>
        </p:nvSpPr>
        <p:spPr/>
        <p:txBody>
          <a:bodyPr>
            <a:normAutofit/>
          </a:bodyPr>
          <a:lstStyle/>
          <a:p>
            <a:pPr algn="ctr"/>
            <a:r>
              <a:rPr lang="en-GB" sz="2800" b="1" dirty="0"/>
              <a:t>NĀKOTNE</a:t>
            </a:r>
          </a:p>
        </p:txBody>
      </p:sp>
      <p:sp>
        <p:nvSpPr>
          <p:cNvPr id="3" name="Content Placeholder 2">
            <a:extLst>
              <a:ext uri="{FF2B5EF4-FFF2-40B4-BE49-F238E27FC236}">
                <a16:creationId xmlns:a16="http://schemas.microsoft.com/office/drawing/2014/main" id="{40D57643-5A5E-4BBD-8BB4-3A54CCEC4509}"/>
              </a:ext>
            </a:extLst>
          </p:cNvPr>
          <p:cNvSpPr>
            <a:spLocks noGrp="1"/>
          </p:cNvSpPr>
          <p:nvPr>
            <p:ph idx="1"/>
          </p:nvPr>
        </p:nvSpPr>
        <p:spPr/>
        <p:txBody>
          <a:bodyPr/>
          <a:lstStyle/>
          <a:p>
            <a:r>
              <a:rPr lang="en-GB"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https://www.delfi.lv/tavamaja/interjers/virtuve/50000409_video-gaisa-darzs-ledusskapis-ar-logu-un-citi-nakotnes-virtuves-elementi</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lv-LV" b="0" i="0" dirty="0">
                <a:solidFill>
                  <a:srgbClr val="222222"/>
                </a:solidFill>
                <a:effectLst/>
                <a:latin typeface="Roboto"/>
              </a:rPr>
              <a:t>Virtuves "gaisa dārzs", ledusskapis ar logu uz dārzeņu nodalījumu, eleganti paslēpjama darba virsma, gaumīgi un mūsdienīgi dizaina risinājumi, skapīšu stikli, kuri automātiski pārslēdzas no matētiem uz caurspīdīgiem un vēl, un vēl.</a:t>
            </a:r>
            <a:endParaRPr lang="en-GB" b="0" i="0" dirty="0">
              <a:solidFill>
                <a:srgbClr val="222222"/>
              </a:solidFill>
              <a:effectLst/>
              <a:latin typeface="Roboto"/>
            </a:endParaRPr>
          </a:p>
          <a:p>
            <a:r>
              <a:rPr lang="lv-LV" b="0" i="0" dirty="0">
                <a:solidFill>
                  <a:srgbClr val="222222"/>
                </a:solidFill>
                <a:effectLst/>
                <a:latin typeface="Roboto"/>
              </a:rPr>
              <a:t> Kāda būs nākotnes virtuve?</a:t>
            </a:r>
            <a:endParaRPr lang="en-GB" dirty="0"/>
          </a:p>
        </p:txBody>
      </p:sp>
    </p:spTree>
    <p:extLst>
      <p:ext uri="{BB962C8B-B14F-4D97-AF65-F5344CB8AC3E}">
        <p14:creationId xmlns:p14="http://schemas.microsoft.com/office/powerpoint/2010/main" val="1616996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EFEDF377-B527-42B7-A820-90B5DCE2FA3B}"/>
              </a:ext>
            </a:extLst>
          </p:cNvPr>
          <p:cNvSpPr>
            <a:spLocks noGrp="1"/>
          </p:cNvSpPr>
          <p:nvPr>
            <p:ph type="subTitle" idx="1"/>
          </p:nvPr>
        </p:nvSpPr>
        <p:spPr>
          <a:xfrm>
            <a:off x="1634836" y="5500255"/>
            <a:ext cx="9033164" cy="789709"/>
          </a:xfrm>
        </p:spPr>
        <p:txBody>
          <a:bodyPr/>
          <a:lstStyle/>
          <a:p>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Darba</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trijstūra</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malu</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summa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nedrīkst</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pārsniegt</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6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metrus</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Attālumam</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starp</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trim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punktiem</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jābūt</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optimālam</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ne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pārāk</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mazam</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bet ne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pārāk</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lielam</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pic>
        <p:nvPicPr>
          <p:cNvPr id="4" name="Content Placeholder 3">
            <a:extLst>
              <a:ext uri="{FF2B5EF4-FFF2-40B4-BE49-F238E27FC236}">
                <a16:creationId xmlns:a16="http://schemas.microsoft.com/office/drawing/2014/main" id="{40026E91-376F-472D-AB8A-EF75861C78AD}"/>
              </a:ext>
            </a:extLst>
          </p:cNvPr>
          <p:cNvPicPr>
            <a:picLocks noGrp="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2244436" y="568035"/>
            <a:ext cx="7897091" cy="4405747"/>
          </a:xfrm>
          <a:prstGeom prst="rect">
            <a:avLst/>
          </a:prstGeom>
          <a:noFill/>
          <a:ln>
            <a:noFill/>
          </a:ln>
        </p:spPr>
      </p:pic>
    </p:spTree>
    <p:extLst>
      <p:ext uri="{BB962C8B-B14F-4D97-AF65-F5344CB8AC3E}">
        <p14:creationId xmlns:p14="http://schemas.microsoft.com/office/powerpoint/2010/main" val="2145245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4E6CF969-EBE4-4363-A076-2546A9C2F6BD}"/>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23000" y="1454727"/>
            <a:ext cx="6623090" cy="4458999"/>
          </a:xfrm>
          <a:prstGeom prst="rect">
            <a:avLst/>
          </a:prstGeom>
          <a:noFill/>
          <a:ln>
            <a:noFill/>
          </a:ln>
        </p:spPr>
      </p:pic>
    </p:spTree>
    <p:extLst>
      <p:ext uri="{BB962C8B-B14F-4D97-AF65-F5344CB8AC3E}">
        <p14:creationId xmlns:p14="http://schemas.microsoft.com/office/powerpoint/2010/main" val="1389876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900EEC80-26FD-4D07-A14C-5A051EFCA9BE}"/>
              </a:ext>
            </a:extLst>
          </p:cNvPr>
          <p:cNvSpPr>
            <a:spLocks noGrp="1"/>
          </p:cNvSpPr>
          <p:nvPr>
            <p:ph type="subTitle" idx="1"/>
          </p:nvPr>
        </p:nvSpPr>
        <p:spPr>
          <a:xfrm>
            <a:off x="1524000" y="5084618"/>
            <a:ext cx="9144000" cy="1122218"/>
          </a:xfrm>
        </p:spPr>
        <p:txBody>
          <a:bodyPr>
            <a:normAutofit lnSpcReduction="10000"/>
          </a:bodyPr>
          <a:lstStyle/>
          <a:p>
            <a:pPr>
              <a:lnSpc>
                <a:spcPts val="1725"/>
              </a:lnSpc>
              <a:spcBef>
                <a:spcPts val="750"/>
              </a:spcBef>
              <a:spcAft>
                <a:spcPts val="750"/>
              </a:spcAft>
            </a:pP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Darba</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virsmas</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līmeni</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nosaka</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saimnieces</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augums</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Vidēji</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tas</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ir</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85 - 110 cm.</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Attālumam</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no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darba</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virsmas</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līdz</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piekārto</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skapju</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apakšai</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jābūt</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cs typeface="Times New Roman" panose="02020603050405020304" pitchFamily="18" charset="0"/>
              </a:rPr>
              <a:t>vismaz</a:t>
            </a:r>
            <a:r>
              <a:rPr lang="en-GB" sz="1800" dirty="0">
                <a:solidFill>
                  <a:srgbClr val="646363"/>
                </a:solidFill>
                <a:effectLst/>
                <a:latin typeface="Proxima Nova"/>
                <a:ea typeface="Times New Roman" panose="02020603050405020304" pitchFamily="18" charset="0"/>
                <a:cs typeface="Times New Roman" panose="02020603050405020304" pitchFamily="18" charset="0"/>
              </a:rPr>
              <a:t> 50 cm. </a:t>
            </a:r>
          </a:p>
          <a:p>
            <a:r>
              <a:rPr lang="lv-LV" sz="1800" dirty="0">
                <a:effectLst/>
                <a:latin typeface="Calibri" panose="020F0502020204030204" pitchFamily="34" charset="0"/>
                <a:ea typeface="Calibri" panose="020F0502020204030204" pitchFamily="34" charset="0"/>
                <a:cs typeface="Times New Roman" panose="02020603050405020304" pitchFamily="18" charset="0"/>
              </a:rPr>
              <a:t>Visiem “ātrās piekļuves” priekšmetiem jāatrodas 1 metra radiusā.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pic>
        <p:nvPicPr>
          <p:cNvPr id="4" name="Content Placeholder 3">
            <a:extLst>
              <a:ext uri="{FF2B5EF4-FFF2-40B4-BE49-F238E27FC236}">
                <a16:creationId xmlns:a16="http://schemas.microsoft.com/office/drawing/2014/main" id="{0FE23336-6BEA-4A5C-A357-503087B6D6F7}"/>
              </a:ext>
            </a:extLst>
          </p:cNvPr>
          <p:cNvPicPr>
            <a:picLocks noGrp="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2466469" y="623454"/>
            <a:ext cx="7702767" cy="3807980"/>
          </a:xfrm>
          <a:prstGeom prst="rect">
            <a:avLst/>
          </a:prstGeom>
          <a:noFill/>
          <a:ln>
            <a:noFill/>
          </a:ln>
        </p:spPr>
      </p:pic>
    </p:spTree>
    <p:extLst>
      <p:ext uri="{BB962C8B-B14F-4D97-AF65-F5344CB8AC3E}">
        <p14:creationId xmlns:p14="http://schemas.microsoft.com/office/powerpoint/2010/main" val="2881522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F1F82935-0B0B-40D6-96A0-C6EDCF5A8BEE}"/>
              </a:ext>
            </a:extLst>
          </p:cNvPr>
          <p:cNvSpPr>
            <a:spLocks noGrp="1"/>
          </p:cNvSpPr>
          <p:nvPr>
            <p:ph type="subTitle" idx="1"/>
          </p:nvPr>
        </p:nvSpPr>
        <p:spPr>
          <a:xfrm>
            <a:off x="1524000" y="4918364"/>
            <a:ext cx="9144000" cy="1080798"/>
          </a:xfrm>
        </p:spPr>
        <p:txBody>
          <a:bodyPr/>
          <a:lstStyle/>
          <a:p>
            <a:pPr algn="just">
              <a:lnSpc>
                <a:spcPts val="1725"/>
              </a:lnSpc>
            </a:pPr>
            <a:r>
              <a:rPr lang="en-GB" sz="1800" dirty="0" err="1">
                <a:solidFill>
                  <a:srgbClr val="646363"/>
                </a:solidFill>
                <a:effectLst/>
                <a:latin typeface="Proxima Nova"/>
                <a:ea typeface="Times New Roman" panose="02020603050405020304" pitchFamily="18" charset="0"/>
              </a:rPr>
              <a:t>Attālumam</a:t>
            </a:r>
            <a:r>
              <a:rPr lang="en-GB" sz="1800" dirty="0">
                <a:solidFill>
                  <a:srgbClr val="646363"/>
                </a:solidFill>
                <a:effectLst/>
                <a:latin typeface="Proxima Nova"/>
                <a:ea typeface="Times New Roman" panose="02020603050405020304" pitchFamily="18" charset="0"/>
              </a:rPr>
              <a:t> no </a:t>
            </a:r>
            <a:r>
              <a:rPr lang="en-GB" sz="1800" dirty="0" err="1">
                <a:solidFill>
                  <a:srgbClr val="646363"/>
                </a:solidFill>
                <a:effectLst/>
                <a:latin typeface="Proxima Nova"/>
                <a:ea typeface="Times New Roman" panose="02020603050405020304" pitchFamily="18" charset="0"/>
              </a:rPr>
              <a:t>izlietnes</a:t>
            </a:r>
            <a:r>
              <a:rPr lang="en-GB" sz="1800" dirty="0">
                <a:solidFill>
                  <a:srgbClr val="646363"/>
                </a:solidFill>
                <a:effectLst/>
                <a:latin typeface="Proxima Nova"/>
                <a:ea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rPr>
              <a:t>līdz</a:t>
            </a:r>
            <a:r>
              <a:rPr lang="en-GB" sz="1800" dirty="0">
                <a:solidFill>
                  <a:srgbClr val="646363"/>
                </a:solidFill>
                <a:effectLst/>
                <a:latin typeface="Proxima Nova"/>
                <a:ea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rPr>
              <a:t>plīts</a:t>
            </a:r>
            <a:r>
              <a:rPr lang="en-GB" sz="1800" dirty="0">
                <a:solidFill>
                  <a:srgbClr val="646363"/>
                </a:solidFill>
                <a:effectLst/>
                <a:latin typeface="Proxima Nova"/>
                <a:ea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rPr>
              <a:t>jābūt</a:t>
            </a:r>
            <a:r>
              <a:rPr lang="en-GB" sz="1800" dirty="0">
                <a:solidFill>
                  <a:srgbClr val="646363"/>
                </a:solidFill>
                <a:effectLst/>
                <a:latin typeface="Proxima Nova"/>
                <a:ea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rPr>
              <a:t>lielākam</a:t>
            </a:r>
            <a:r>
              <a:rPr lang="en-GB" sz="1800" dirty="0">
                <a:solidFill>
                  <a:srgbClr val="646363"/>
                </a:solidFill>
                <a:effectLst/>
                <a:latin typeface="Proxima Nova"/>
                <a:ea typeface="Times New Roman" panose="02020603050405020304" pitchFamily="18" charset="0"/>
              </a:rPr>
              <a:t> par 50 cm, </a:t>
            </a:r>
            <a:r>
              <a:rPr lang="en-GB" sz="1800" u="sng" dirty="0" err="1">
                <a:solidFill>
                  <a:srgbClr val="D42E7A"/>
                </a:solidFill>
                <a:effectLst/>
                <a:latin typeface="Proxima Nova"/>
                <a:ea typeface="Times New Roman" panose="02020603050405020304" pitchFamily="18" charset="0"/>
                <a:hlinkClick r:id="rId2"/>
              </a:rPr>
              <a:t>citādi</a:t>
            </a:r>
            <a:r>
              <a:rPr lang="en-GB" sz="1800" dirty="0">
                <a:solidFill>
                  <a:srgbClr val="646363"/>
                </a:solidFill>
                <a:effectLst/>
                <a:latin typeface="Proxima Nova"/>
                <a:ea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rPr>
              <a:t>pastāv</a:t>
            </a:r>
            <a:r>
              <a:rPr lang="en-GB" sz="1800" dirty="0">
                <a:solidFill>
                  <a:srgbClr val="646363"/>
                </a:solidFill>
                <a:effectLst/>
                <a:latin typeface="Proxima Nova"/>
                <a:ea typeface="Times New Roman" panose="02020603050405020304" pitchFamily="18" charset="0"/>
              </a:rPr>
              <a:t> risks, ka </a:t>
            </a:r>
            <a:r>
              <a:rPr lang="en-GB" sz="1800" dirty="0" err="1">
                <a:solidFill>
                  <a:srgbClr val="646363"/>
                </a:solidFill>
                <a:effectLst/>
                <a:latin typeface="Proxima Nova"/>
                <a:ea typeface="Times New Roman" panose="02020603050405020304" pitchFamily="18" charset="0"/>
              </a:rPr>
              <a:t>šļakatas</a:t>
            </a:r>
            <a:r>
              <a:rPr lang="en-GB" sz="1800" dirty="0">
                <a:solidFill>
                  <a:srgbClr val="646363"/>
                </a:solidFill>
                <a:effectLst/>
                <a:latin typeface="Proxima Nova"/>
                <a:ea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rPr>
              <a:t>varētu</a:t>
            </a:r>
            <a:r>
              <a:rPr lang="en-GB" sz="1800" dirty="0">
                <a:solidFill>
                  <a:srgbClr val="646363"/>
                </a:solidFill>
                <a:effectLst/>
                <a:latin typeface="Proxima Nova"/>
                <a:ea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rPr>
              <a:t>nodzēst</a:t>
            </a:r>
            <a:r>
              <a:rPr lang="en-GB" sz="1800" dirty="0">
                <a:solidFill>
                  <a:srgbClr val="646363"/>
                </a:solidFill>
                <a:effectLst/>
                <a:latin typeface="Proxima Nova"/>
                <a:ea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rPr>
              <a:t>gāzi</a:t>
            </a:r>
            <a:r>
              <a:rPr lang="en-GB" sz="1800" dirty="0">
                <a:solidFill>
                  <a:srgbClr val="646363"/>
                </a:solidFill>
                <a:effectLst/>
                <a:latin typeface="Proxima Nova"/>
                <a:ea typeface="Times New Roman" panose="02020603050405020304" pitchFamily="18" charset="0"/>
              </a:rPr>
              <a:t> un </a:t>
            </a:r>
            <a:r>
              <a:rPr lang="en-GB" sz="1800" dirty="0" err="1">
                <a:solidFill>
                  <a:srgbClr val="646363"/>
                </a:solidFill>
                <a:effectLst/>
                <a:latin typeface="Proxima Nova"/>
                <a:ea typeface="Times New Roman" panose="02020603050405020304" pitchFamily="18" charset="0"/>
              </a:rPr>
              <a:t>tādējādi</a:t>
            </a:r>
            <a:r>
              <a:rPr lang="en-GB" sz="1800" dirty="0">
                <a:solidFill>
                  <a:srgbClr val="646363"/>
                </a:solidFill>
                <a:effectLst/>
                <a:latin typeface="Proxima Nova"/>
                <a:ea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rPr>
              <a:t>radīt</a:t>
            </a:r>
            <a:r>
              <a:rPr lang="en-GB" sz="1800" dirty="0">
                <a:solidFill>
                  <a:srgbClr val="646363"/>
                </a:solidFill>
                <a:effectLst/>
                <a:latin typeface="Proxima Nova"/>
                <a:ea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rPr>
              <a:t>bīstamu</a:t>
            </a:r>
            <a:r>
              <a:rPr lang="en-GB" sz="1800" dirty="0">
                <a:solidFill>
                  <a:srgbClr val="646363"/>
                </a:solidFill>
                <a:effectLst/>
                <a:latin typeface="Proxima Nova"/>
                <a:ea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rPr>
              <a:t>situāciju</a:t>
            </a:r>
            <a:r>
              <a:rPr lang="en-GB" sz="1800" dirty="0">
                <a:solidFill>
                  <a:srgbClr val="646363"/>
                </a:solidFill>
                <a:effectLst/>
                <a:latin typeface="Proxima Nova"/>
                <a:ea typeface="Times New Roman" panose="02020603050405020304" pitchFamily="18" charset="0"/>
              </a:rPr>
              <a:t>.</a:t>
            </a:r>
            <a:endParaRPr lang="en-GB" sz="1800" dirty="0">
              <a:effectLst/>
              <a:latin typeface="Times New Roman" panose="02020603050405020304" pitchFamily="18" charset="0"/>
              <a:ea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GB" dirty="0"/>
          </a:p>
        </p:txBody>
      </p:sp>
      <p:pic>
        <p:nvPicPr>
          <p:cNvPr id="4" name="Content Placeholder 3">
            <a:extLst>
              <a:ext uri="{FF2B5EF4-FFF2-40B4-BE49-F238E27FC236}">
                <a16:creationId xmlns:a16="http://schemas.microsoft.com/office/drawing/2014/main" id="{B41A3F5F-414E-4E2A-88B8-013DB465854F}"/>
              </a:ext>
            </a:extLst>
          </p:cNvPr>
          <p:cNvPicPr>
            <a:picLocks noGrp="1"/>
          </p:cNvPicPr>
          <p:nvPr>
            <p:ph idx="4294967295"/>
          </p:nvPr>
        </p:nvPicPr>
        <p:blipFill>
          <a:blip r:embed="rId3">
            <a:extLst>
              <a:ext uri="{28A0092B-C50C-407E-A947-70E740481C1C}">
                <a14:useLocalDpi xmlns:a14="http://schemas.microsoft.com/office/drawing/2010/main" val="0"/>
              </a:ext>
            </a:extLst>
          </a:blip>
          <a:srcRect/>
          <a:stretch>
            <a:fillRect/>
          </a:stretch>
        </p:blipFill>
        <p:spPr bwMode="auto">
          <a:xfrm>
            <a:off x="2694781" y="706582"/>
            <a:ext cx="6802437" cy="3657600"/>
          </a:xfrm>
          <a:prstGeom prst="rect">
            <a:avLst/>
          </a:prstGeom>
          <a:noFill/>
          <a:ln>
            <a:noFill/>
          </a:ln>
        </p:spPr>
      </p:pic>
    </p:spTree>
    <p:extLst>
      <p:ext uri="{BB962C8B-B14F-4D97-AF65-F5344CB8AC3E}">
        <p14:creationId xmlns:p14="http://schemas.microsoft.com/office/powerpoint/2010/main" val="1115405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B2887F2A-6B76-4135-825A-E6BA62CEAAEE}"/>
              </a:ext>
            </a:extLst>
          </p:cNvPr>
          <p:cNvSpPr>
            <a:spLocks noGrp="1"/>
          </p:cNvSpPr>
          <p:nvPr>
            <p:ph type="subTitle" idx="1"/>
          </p:nvPr>
        </p:nvSpPr>
        <p:spPr>
          <a:xfrm>
            <a:off x="1524000" y="5056908"/>
            <a:ext cx="9144000" cy="1080655"/>
          </a:xfrm>
        </p:spPr>
        <p:txBody>
          <a:bodyPr/>
          <a:lstStyle/>
          <a:p>
            <a:r>
              <a:rPr lang="en-GB" sz="1800" dirty="0">
                <a:solidFill>
                  <a:srgbClr val="646363"/>
                </a:solidFill>
                <a:effectLst/>
                <a:latin typeface="Proxima Nova"/>
                <a:ea typeface="Times New Roman" panose="02020603050405020304" pitchFamily="18" charset="0"/>
              </a:rPr>
              <a:t>Salas </a:t>
            </a:r>
            <a:r>
              <a:rPr lang="en-GB" sz="1800" dirty="0" err="1">
                <a:solidFill>
                  <a:srgbClr val="646363"/>
                </a:solidFill>
                <a:effectLst/>
                <a:latin typeface="Proxima Nova"/>
                <a:ea typeface="Times New Roman" panose="02020603050405020304" pitchFamily="18" charset="0"/>
              </a:rPr>
              <a:t>lielums</a:t>
            </a:r>
            <a:r>
              <a:rPr lang="en-GB" sz="1800" dirty="0">
                <a:solidFill>
                  <a:srgbClr val="646363"/>
                </a:solidFill>
                <a:effectLst/>
                <a:latin typeface="Proxima Nova"/>
                <a:ea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rPr>
              <a:t>jāaprēķina</a:t>
            </a:r>
            <a:r>
              <a:rPr lang="en-GB" sz="1800" dirty="0">
                <a:solidFill>
                  <a:srgbClr val="646363"/>
                </a:solidFill>
                <a:effectLst/>
                <a:latin typeface="Proxima Nova"/>
                <a:ea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rPr>
              <a:t>individuāli</a:t>
            </a:r>
            <a:r>
              <a:rPr lang="en-GB" sz="1800" dirty="0">
                <a:solidFill>
                  <a:srgbClr val="646363"/>
                </a:solidFill>
                <a:effectLst/>
                <a:latin typeface="Proxima Nova"/>
                <a:ea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rPr>
              <a:t>ņemot</a:t>
            </a:r>
            <a:r>
              <a:rPr lang="en-GB" sz="1800" dirty="0">
                <a:solidFill>
                  <a:srgbClr val="646363"/>
                </a:solidFill>
                <a:effectLst/>
                <a:latin typeface="Proxima Nova"/>
                <a:ea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rPr>
              <a:t>vērā</a:t>
            </a:r>
            <a:r>
              <a:rPr lang="en-GB" sz="1800" dirty="0">
                <a:solidFill>
                  <a:srgbClr val="646363"/>
                </a:solidFill>
                <a:effectLst/>
                <a:latin typeface="Proxima Nova"/>
                <a:ea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rPr>
              <a:t>tā</a:t>
            </a:r>
            <a:r>
              <a:rPr lang="en-GB" sz="1800" dirty="0">
                <a:solidFill>
                  <a:srgbClr val="646363"/>
                </a:solidFill>
                <a:effectLst/>
                <a:latin typeface="Proxima Nova"/>
                <a:ea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rPr>
              <a:t>cilvēka</a:t>
            </a:r>
            <a:r>
              <a:rPr lang="en-GB" sz="1800" dirty="0">
                <a:solidFill>
                  <a:srgbClr val="646363"/>
                </a:solidFill>
                <a:effectLst/>
                <a:latin typeface="Proxima Nova"/>
                <a:ea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rPr>
              <a:t>augumu</a:t>
            </a:r>
            <a:r>
              <a:rPr lang="en-GB" sz="1800" dirty="0">
                <a:solidFill>
                  <a:srgbClr val="646363"/>
                </a:solidFill>
                <a:effectLst/>
                <a:latin typeface="Proxima Nova"/>
                <a:ea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rPr>
              <a:t>kurš</a:t>
            </a:r>
            <a:r>
              <a:rPr lang="en-GB" sz="1800" dirty="0">
                <a:solidFill>
                  <a:srgbClr val="646363"/>
                </a:solidFill>
                <a:effectLst/>
                <a:latin typeface="Proxima Nova"/>
                <a:ea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rPr>
              <a:t>gatavo</a:t>
            </a:r>
            <a:r>
              <a:rPr lang="en-GB" sz="1800" dirty="0">
                <a:solidFill>
                  <a:srgbClr val="646363"/>
                </a:solidFill>
                <a:effectLst/>
                <a:latin typeface="Proxima Nova"/>
                <a:ea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rPr>
              <a:t>vairāk</a:t>
            </a:r>
            <a:r>
              <a:rPr lang="en-GB" sz="1800" dirty="0">
                <a:solidFill>
                  <a:srgbClr val="646363"/>
                </a:solidFill>
                <a:effectLst/>
                <a:latin typeface="Proxima Nova"/>
                <a:ea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rPr>
              <a:t>Ar</a:t>
            </a:r>
            <a:r>
              <a:rPr lang="en-GB" sz="1800" dirty="0">
                <a:solidFill>
                  <a:srgbClr val="646363"/>
                </a:solidFill>
                <a:effectLst/>
                <a:latin typeface="Proxima Nova"/>
                <a:ea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rPr>
              <a:t>vidējo</a:t>
            </a:r>
            <a:r>
              <a:rPr lang="en-GB" sz="1800" dirty="0">
                <a:solidFill>
                  <a:srgbClr val="646363"/>
                </a:solidFill>
                <a:effectLst/>
                <a:latin typeface="Proxima Nova"/>
                <a:ea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rPr>
              <a:t>augumu</a:t>
            </a:r>
            <a:r>
              <a:rPr lang="en-GB" sz="1800" dirty="0">
                <a:solidFill>
                  <a:srgbClr val="646363"/>
                </a:solidFill>
                <a:effectLst/>
                <a:latin typeface="Proxima Nova"/>
                <a:ea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rPr>
              <a:t>salas</a:t>
            </a:r>
            <a:r>
              <a:rPr lang="en-GB" sz="1800" dirty="0">
                <a:solidFill>
                  <a:srgbClr val="646363"/>
                </a:solidFill>
                <a:effectLst/>
                <a:latin typeface="Proxima Nova"/>
                <a:ea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rPr>
              <a:t>augstums</a:t>
            </a:r>
            <a:r>
              <a:rPr lang="en-GB" sz="1800" dirty="0">
                <a:solidFill>
                  <a:srgbClr val="646363"/>
                </a:solidFill>
                <a:effectLst/>
                <a:latin typeface="Proxima Nova"/>
                <a:ea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rPr>
              <a:t>ir</a:t>
            </a:r>
            <a:r>
              <a:rPr lang="en-GB" sz="1800" dirty="0">
                <a:solidFill>
                  <a:srgbClr val="646363"/>
                </a:solidFill>
                <a:effectLst/>
                <a:latin typeface="Proxima Nova"/>
                <a:ea typeface="Times New Roman" panose="02020603050405020304" pitchFamily="18" charset="0"/>
              </a:rPr>
              <a:t> 85 - 95 - 100 cm. </a:t>
            </a:r>
            <a:r>
              <a:rPr lang="en-GB" sz="1800" dirty="0" err="1">
                <a:solidFill>
                  <a:srgbClr val="646363"/>
                </a:solidFill>
                <a:effectLst/>
                <a:latin typeface="Proxima Nova"/>
                <a:ea typeface="Times New Roman" panose="02020603050405020304" pitchFamily="18" charset="0"/>
              </a:rPr>
              <a:t>Dziļums</a:t>
            </a:r>
            <a:r>
              <a:rPr lang="en-GB" sz="1800" dirty="0">
                <a:solidFill>
                  <a:srgbClr val="646363"/>
                </a:solidFill>
                <a:effectLst/>
                <a:latin typeface="Proxima Nova"/>
                <a:ea typeface="Times New Roman" panose="02020603050405020304" pitchFamily="18" charset="0"/>
              </a:rPr>
              <a:t> </a:t>
            </a:r>
            <a:r>
              <a:rPr lang="en-GB" sz="1800" dirty="0" err="1">
                <a:solidFill>
                  <a:srgbClr val="646363"/>
                </a:solidFill>
                <a:effectLst/>
                <a:latin typeface="Proxima Nova"/>
                <a:ea typeface="Times New Roman" panose="02020603050405020304" pitchFamily="18" charset="0"/>
              </a:rPr>
              <a:t>ir</a:t>
            </a:r>
            <a:r>
              <a:rPr lang="en-GB" sz="1800" dirty="0">
                <a:solidFill>
                  <a:srgbClr val="646363"/>
                </a:solidFill>
                <a:effectLst/>
                <a:latin typeface="Proxima Nova"/>
                <a:ea typeface="Times New Roman" panose="02020603050405020304" pitchFamily="18" charset="0"/>
              </a:rPr>
              <a:t> 90 cm. </a:t>
            </a:r>
            <a:r>
              <a:rPr lang="en-GB" sz="1800" dirty="0" err="1">
                <a:solidFill>
                  <a:srgbClr val="646363"/>
                </a:solidFill>
                <a:effectLst/>
                <a:latin typeface="Proxima Nova"/>
                <a:ea typeface="Times New Roman" panose="02020603050405020304" pitchFamily="18" charset="0"/>
              </a:rPr>
              <a:t>Platums</a:t>
            </a:r>
            <a:r>
              <a:rPr lang="en-GB" sz="1800" dirty="0">
                <a:solidFill>
                  <a:srgbClr val="646363"/>
                </a:solidFill>
                <a:effectLst/>
                <a:latin typeface="Proxima Nova"/>
                <a:ea typeface="Times New Roman" panose="02020603050405020304" pitchFamily="18" charset="0"/>
              </a:rPr>
              <a:t> nav </a:t>
            </a:r>
            <a:r>
              <a:rPr lang="en-GB" sz="1800" dirty="0" err="1">
                <a:solidFill>
                  <a:srgbClr val="646363"/>
                </a:solidFill>
                <a:effectLst/>
                <a:latin typeface="Proxima Nova"/>
                <a:ea typeface="Times New Roman" panose="02020603050405020304" pitchFamily="18" charset="0"/>
              </a:rPr>
              <a:t>mazāks</a:t>
            </a:r>
            <a:r>
              <a:rPr lang="en-GB" sz="1800" dirty="0">
                <a:solidFill>
                  <a:srgbClr val="646363"/>
                </a:solidFill>
                <a:effectLst/>
                <a:latin typeface="Proxima Nova"/>
                <a:ea typeface="Times New Roman" panose="02020603050405020304" pitchFamily="18" charset="0"/>
              </a:rPr>
              <a:t> par 120 cm.</a:t>
            </a:r>
            <a:endParaRPr lang="en-GB" sz="1800" dirty="0">
              <a:effectLst/>
              <a:latin typeface="Times New Roman" panose="02020603050405020304" pitchFamily="18" charset="0"/>
              <a:ea typeface="Times New Roman" panose="02020603050405020304" pitchFamily="18" charset="0"/>
            </a:endParaRPr>
          </a:p>
          <a:p>
            <a:endParaRPr lang="en-GB" dirty="0"/>
          </a:p>
        </p:txBody>
      </p:sp>
      <p:pic>
        <p:nvPicPr>
          <p:cNvPr id="4" name="Content Placeholder 3">
            <a:extLst>
              <a:ext uri="{FF2B5EF4-FFF2-40B4-BE49-F238E27FC236}">
                <a16:creationId xmlns:a16="http://schemas.microsoft.com/office/drawing/2014/main" id="{C3E615E2-5DF6-44D8-81D4-2746C1546F32}"/>
              </a:ext>
            </a:extLst>
          </p:cNvPr>
          <p:cNvPicPr>
            <a:picLocks noGrp="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2382982" y="720437"/>
            <a:ext cx="7176654" cy="4073236"/>
          </a:xfrm>
          <a:prstGeom prst="rect">
            <a:avLst/>
          </a:prstGeom>
          <a:noFill/>
          <a:ln>
            <a:noFill/>
          </a:ln>
        </p:spPr>
      </p:pic>
    </p:spTree>
    <p:extLst>
      <p:ext uri="{BB962C8B-B14F-4D97-AF65-F5344CB8AC3E}">
        <p14:creationId xmlns:p14="http://schemas.microsoft.com/office/powerpoint/2010/main" val="2549868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51349-60F9-433D-89E6-D50EC74DC1D8}"/>
              </a:ext>
            </a:extLst>
          </p:cNvPr>
          <p:cNvSpPr>
            <a:spLocks noGrp="1"/>
          </p:cNvSpPr>
          <p:nvPr>
            <p:ph type="title"/>
          </p:nvPr>
        </p:nvSpPr>
        <p:spPr/>
        <p:txBody>
          <a:bodyPr/>
          <a:lstStyle/>
          <a:p>
            <a:pPr algn="ctr"/>
            <a:r>
              <a:rPr lang="en-GB" dirty="0"/>
              <a:t>++++++++</a:t>
            </a:r>
          </a:p>
        </p:txBody>
      </p:sp>
      <p:sp>
        <p:nvSpPr>
          <p:cNvPr id="3" name="Content Placeholder 2">
            <a:extLst>
              <a:ext uri="{FF2B5EF4-FFF2-40B4-BE49-F238E27FC236}">
                <a16:creationId xmlns:a16="http://schemas.microsoft.com/office/drawing/2014/main" id="{15906091-901E-4693-9B07-56116B9EB86B}"/>
              </a:ext>
            </a:extLst>
          </p:cNvPr>
          <p:cNvSpPr>
            <a:spLocks noGrp="1"/>
          </p:cNvSpPr>
          <p:nvPr>
            <p:ph idx="1"/>
          </p:nvPr>
        </p:nvSpPr>
        <p:spPr/>
        <p:txBody>
          <a:bodyPr>
            <a:normAutofit/>
          </a:bodyPr>
          <a:lstStyle/>
          <a:p>
            <a:pPr algn="l">
              <a:buFont typeface="Arial" panose="020B0604020202020204" pitchFamily="34" charset="0"/>
              <a:buChar char="•"/>
            </a:pPr>
            <a:r>
              <a:rPr lang="lv-LV" sz="2000" b="0" i="0" dirty="0">
                <a:solidFill>
                  <a:srgbClr val="222222"/>
                </a:solidFill>
                <a:effectLst/>
                <a:latin typeface="Roboto"/>
              </a:rPr>
              <a:t>virtuves saliņa ballīšu laikā var kalpot kā labs galdiņš uzkodām, tā var būt noderīga brīžos, kad virtuvē ir vairāki pavāri (papildu virsma), turklāt pie tās var arī ieturēt maltīti, piemēram, brokastis;</a:t>
            </a:r>
          </a:p>
          <a:p>
            <a:pPr algn="l">
              <a:buFont typeface="Arial" panose="020B0604020202020204" pitchFamily="34" charset="0"/>
              <a:buChar char="•"/>
            </a:pPr>
            <a:r>
              <a:rPr lang="lv-LV" sz="2000" b="0" i="0" dirty="0">
                <a:solidFill>
                  <a:srgbClr val="222222"/>
                </a:solidFill>
                <a:effectLst/>
                <a:latin typeface="Roboto"/>
              </a:rPr>
              <a:t>virtuves saliņa būs noderīga tiem, kuri aktīvi rosās virtuvē. Ja neesi sirdī pavārs, tad labāk neierīko savā virtuvē šādu saliņu. Tā būs tikai izsviesta nauda vējā, kā arī vēl viena mēbele, kas krās putekļus;</a:t>
            </a:r>
          </a:p>
          <a:p>
            <a:pPr algn="l">
              <a:buFont typeface="Arial" panose="020B0604020202020204" pitchFamily="34" charset="0"/>
              <a:buChar char="•"/>
            </a:pPr>
            <a:r>
              <a:rPr lang="lv-LV" sz="2000" b="0" i="0" dirty="0">
                <a:solidFill>
                  <a:srgbClr val="222222"/>
                </a:solidFill>
                <a:effectLst/>
                <a:latin typeface="Roboto"/>
              </a:rPr>
              <a:t>virtuves saliņa var kļūt par telpas "odziņu", piemēram, to var izvēlēties citā krāsā (nav obligāti jābūt vienā krāsā ar virtuves iekārtu);</a:t>
            </a:r>
          </a:p>
          <a:p>
            <a:pPr algn="l">
              <a:buFont typeface="Arial" panose="020B0604020202020204" pitchFamily="34" charset="0"/>
              <a:buChar char="•"/>
            </a:pPr>
            <a:r>
              <a:rPr lang="lv-LV" sz="2000" b="0" i="0" dirty="0">
                <a:solidFill>
                  <a:srgbClr val="222222"/>
                </a:solidFill>
                <a:effectLst/>
                <a:latin typeface="Roboto"/>
              </a:rPr>
              <a:t>virtuves saliņās var iebūvēt plīts virsmu vai izlietni, kā rezultātā telpā būs pat divas izlietnes (pavāriem nebūs jāstāv rindā, lai tikai nomazgātu traukus).</a:t>
            </a:r>
          </a:p>
          <a:p>
            <a:endParaRPr lang="en-GB" dirty="0"/>
          </a:p>
        </p:txBody>
      </p:sp>
    </p:spTree>
    <p:extLst>
      <p:ext uri="{BB962C8B-B14F-4D97-AF65-F5344CB8AC3E}">
        <p14:creationId xmlns:p14="http://schemas.microsoft.com/office/powerpoint/2010/main" val="161346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797D1-9D79-418A-81C8-CE0DB355ACBB}"/>
              </a:ext>
            </a:extLst>
          </p:cNvPr>
          <p:cNvSpPr>
            <a:spLocks noGrp="1"/>
          </p:cNvSpPr>
          <p:nvPr>
            <p:ph type="title"/>
          </p:nvPr>
        </p:nvSpPr>
        <p:spPr/>
        <p:txBody>
          <a:bodyPr/>
          <a:lstStyle/>
          <a:p>
            <a:pPr algn="ctr"/>
            <a:r>
              <a:rPr lang="en-GB" dirty="0"/>
              <a:t>-------------</a:t>
            </a:r>
          </a:p>
        </p:txBody>
      </p:sp>
      <p:sp>
        <p:nvSpPr>
          <p:cNvPr id="3" name="Content Placeholder 2">
            <a:extLst>
              <a:ext uri="{FF2B5EF4-FFF2-40B4-BE49-F238E27FC236}">
                <a16:creationId xmlns:a16="http://schemas.microsoft.com/office/drawing/2014/main" id="{32DF234F-7F19-489F-8948-8A7D691B38A4}"/>
              </a:ext>
            </a:extLst>
          </p:cNvPr>
          <p:cNvSpPr>
            <a:spLocks noGrp="1"/>
          </p:cNvSpPr>
          <p:nvPr>
            <p:ph idx="1"/>
          </p:nvPr>
        </p:nvSpPr>
        <p:spPr/>
        <p:txBody>
          <a:bodyPr/>
          <a:lstStyle/>
          <a:p>
            <a:pPr algn="l">
              <a:buFont typeface="Arial" panose="020B0604020202020204" pitchFamily="34" charset="0"/>
              <a:buChar char="•"/>
            </a:pPr>
            <a:r>
              <a:rPr lang="lv-LV" sz="2400" b="0" i="0" dirty="0">
                <a:solidFill>
                  <a:srgbClr val="222222"/>
                </a:solidFill>
                <a:effectLst/>
                <a:latin typeface="Roboto"/>
              </a:rPr>
              <a:t>virtuves saliņa ērta būs tikai plašās virtuvēs;</a:t>
            </a:r>
          </a:p>
          <a:p>
            <a:pPr algn="l">
              <a:buFont typeface="Arial" panose="020B0604020202020204" pitchFamily="34" charset="0"/>
              <a:buChar char="•"/>
            </a:pPr>
            <a:r>
              <a:rPr lang="lv-LV" sz="2400" b="0" i="0" dirty="0">
                <a:solidFill>
                  <a:srgbClr val="222222"/>
                </a:solidFill>
                <a:effectLst/>
                <a:latin typeface="Roboto"/>
              </a:rPr>
              <a:t>ja virtuves saliņā būs iebūvēta plīts virsma, tad pastāv liela iespēja, ka cepšanās laikā tauki šķīdīs uz visām pusēm;</a:t>
            </a:r>
          </a:p>
          <a:p>
            <a:pPr algn="l">
              <a:buFont typeface="Arial" panose="020B0604020202020204" pitchFamily="34" charset="0"/>
              <a:buChar char="•"/>
            </a:pPr>
            <a:r>
              <a:rPr lang="lv-LV" sz="2400" b="0" i="0" dirty="0">
                <a:solidFill>
                  <a:srgbClr val="222222"/>
                </a:solidFill>
                <a:effectLst/>
                <a:latin typeface="Roboto"/>
              </a:rPr>
              <a:t>sarežģīta tvaika nosūcēja iebūvēšana;</a:t>
            </a:r>
          </a:p>
          <a:p>
            <a:pPr algn="l">
              <a:buFont typeface="Arial" panose="020B0604020202020204" pitchFamily="34" charset="0"/>
              <a:buChar char="•"/>
            </a:pPr>
            <a:r>
              <a:rPr lang="lv-LV" sz="2400" b="0" i="0" dirty="0">
                <a:solidFill>
                  <a:srgbClr val="222222"/>
                </a:solidFill>
                <a:effectLst/>
                <a:latin typeface="Roboto"/>
              </a:rPr>
              <a:t>vai būs ērti tai staigāt apkārt;</a:t>
            </a:r>
          </a:p>
          <a:p>
            <a:pPr algn="l">
              <a:buFont typeface="Arial" panose="020B0604020202020204" pitchFamily="34" charset="0"/>
              <a:buChar char="•"/>
            </a:pPr>
            <a:r>
              <a:rPr lang="lv-LV" sz="2400" b="0" i="0" dirty="0">
                <a:solidFill>
                  <a:srgbClr val="222222"/>
                </a:solidFill>
                <a:effectLst/>
                <a:latin typeface="Roboto"/>
              </a:rPr>
              <a:t>virtuves saliņas ierīkošana var būt dārgs prieks.</a:t>
            </a:r>
          </a:p>
          <a:p>
            <a:endParaRPr lang="en-GB" dirty="0"/>
          </a:p>
        </p:txBody>
      </p:sp>
    </p:spTree>
    <p:extLst>
      <p:ext uri="{BB962C8B-B14F-4D97-AF65-F5344CB8AC3E}">
        <p14:creationId xmlns:p14="http://schemas.microsoft.com/office/powerpoint/2010/main" val="6761656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841</TotalTime>
  <Words>873</Words>
  <Application>Microsoft Office PowerPoint</Application>
  <PresentationFormat>Widescreen</PresentationFormat>
  <Paragraphs>65</Paragraphs>
  <Slides>20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Arial</vt:lpstr>
      <vt:lpstr>Calibri</vt:lpstr>
      <vt:lpstr>Calibri Light</vt:lpstr>
      <vt:lpstr>Play</vt:lpstr>
      <vt:lpstr>Proxima Nova</vt:lpstr>
      <vt:lpstr>Roboto</vt:lpstr>
      <vt:lpstr>Times New Roman</vt:lpstr>
      <vt:lpstr>Wingdings</vt:lpstr>
      <vt:lpstr>Office Theme</vt:lpstr>
      <vt:lpstr>                 MĀJOKLIS. 9.klase. (2 stundas) Virtuves plānošana  Autors : Sanita Čiekure Salceviča Ogres Valsts ģimnāzija</vt:lpstr>
      <vt:lpstr>ERGONOMIKA</vt:lpstr>
      <vt:lpstr>PowerPoint Presentation</vt:lpstr>
      <vt:lpstr>PowerPoint Presentation</vt:lpstr>
      <vt:lpstr>PowerPoint Presentation</vt:lpstr>
      <vt:lpstr>PowerPoint Presentation</vt:lpstr>
      <vt:lpstr>PowerPoint Presentation</vt:lpstr>
      <vt:lpstr>++++++++</vt:lpstr>
      <vt:lpstr>-------------</vt:lpstr>
      <vt:lpstr>PowerPoint Presentation</vt:lpstr>
      <vt:lpstr>++++++++++</vt:lpstr>
      <vt:lpstr>------------</vt:lpstr>
      <vt:lpstr>PowerPoint Presentation</vt:lpstr>
      <vt:lpstr>INFO</vt:lpstr>
      <vt:lpstr>FUNKCIONALITĀTE</vt:lpstr>
      <vt:lpstr>PowerPoint Presentation</vt:lpstr>
      <vt:lpstr>PowerPoint Presentation</vt:lpstr>
      <vt:lpstr>PowerPoint Presentation</vt:lpstr>
      <vt:lpstr>PowerPoint Presentation</vt:lpstr>
      <vt:lpstr>NĀKOTNE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saani</dc:creator>
  <cp:lastModifiedBy>saani</cp:lastModifiedBy>
  <cp:revision>56</cp:revision>
  <dcterms:created xsi:type="dcterms:W3CDTF">2021-02-24T17:13:23Z</dcterms:created>
  <dcterms:modified xsi:type="dcterms:W3CDTF">2021-06-06T16:18:50Z</dcterms:modified>
</cp:coreProperties>
</file>